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3"/>
  </p:notesMasterIdLst>
  <p:sldIdLst>
    <p:sldId id="259" r:id="rId2"/>
    <p:sldId id="260" r:id="rId3"/>
    <p:sldId id="262" r:id="rId4"/>
    <p:sldId id="263" r:id="rId5"/>
    <p:sldId id="261" r:id="rId6"/>
    <p:sldId id="264" r:id="rId7"/>
    <p:sldId id="265" r:id="rId8"/>
    <p:sldId id="267" r:id="rId9"/>
    <p:sldId id="266" r:id="rId10"/>
    <p:sldId id="269" r:id="rId11"/>
    <p:sldId id="268" r:id="rId12"/>
  </p:sldIdLst>
  <p:sldSz cx="9144000" cy="5143500" type="screen16x9"/>
  <p:notesSz cx="6858000" cy="9144000"/>
  <p:embeddedFontLst>
    <p:embeddedFont>
      <p:font typeface="Cambria Math" panose="02040503050406030204" pitchFamily="18" charset="0"/>
      <p:regular r:id="rId14"/>
    </p:embeddedFont>
    <p:embeddedFont>
      <p:font typeface="Inter" panose="020B0604020202020204" charset="0"/>
      <p:regular r:id="rId15"/>
      <p:bold r:id="rId16"/>
    </p:embeddedFont>
    <p:embeddedFont>
      <p:font typeface="Libre Caslon Text" panose="020B0604020202020204" charset="0"/>
      <p:regular r:id="rId17"/>
      <p:bold r:id="rId18"/>
      <p: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C27"/>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0" d="100"/>
          <a:sy n="100" d="100"/>
        </p:scale>
        <p:origin x="874" y="5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lean slate" userDrawn="1">
  <p:cSld name="CUSTOM_1">
    <p:spTree>
      <p:nvGrpSpPr>
        <p:cNvPr id="1" name="Shape 25"/>
        <p:cNvGrpSpPr/>
        <p:nvPr/>
      </p:nvGrpSpPr>
      <p:grpSpPr>
        <a:xfrm>
          <a:off x="0" y="0"/>
          <a:ext cx="0" cy="0"/>
          <a:chOff x="0" y="0"/>
          <a:chExt cx="0" cy="0"/>
        </a:xfrm>
      </p:grpSpPr>
      <p:sp>
        <p:nvSpPr>
          <p:cNvPr id="2" name="Google Shape;6;p1">
            <a:extLst>
              <a:ext uri="{FF2B5EF4-FFF2-40B4-BE49-F238E27FC236}">
                <a16:creationId xmlns:a16="http://schemas.microsoft.com/office/drawing/2014/main" id="{67393357-F59E-A167-9675-A9609C041E9F}"/>
              </a:ext>
            </a:extLst>
          </p:cNvPr>
          <p:cNvSpPr txBox="1">
            <a:spLocks noGrp="1"/>
          </p:cNvSpPr>
          <p:nvPr>
            <p:ph type="title"/>
          </p:nvPr>
        </p:nvSpPr>
        <p:spPr>
          <a:xfrm>
            <a:off x="311700" y="144612"/>
            <a:ext cx="85206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1pPr>
            <a:lvl2pPr lvl="1">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2pPr>
            <a:lvl3pPr lvl="2">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3pPr>
            <a:lvl4pPr lvl="3">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4pPr>
            <a:lvl5pPr lvl="4">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5pPr>
            <a:lvl6pPr lvl="5">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6pPr>
            <a:lvl7pPr lvl="6">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7pPr>
            <a:lvl8pPr lvl="7">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8pPr>
            <a:lvl9pPr lvl="8">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9pPr>
          </a:lstStyle>
          <a:p>
            <a:endParaRPr dirty="0"/>
          </a:p>
        </p:txBody>
      </p:sp>
      <p:sp>
        <p:nvSpPr>
          <p:cNvPr id="3" name="Google Shape;7;p1">
            <a:extLst>
              <a:ext uri="{FF2B5EF4-FFF2-40B4-BE49-F238E27FC236}">
                <a16:creationId xmlns:a16="http://schemas.microsoft.com/office/drawing/2014/main" id="{A612639C-32D6-E6DB-A88F-9760377B6BF3}"/>
              </a:ext>
            </a:extLst>
          </p:cNvPr>
          <p:cNvSpPr txBox="1">
            <a:spLocks noGrp="1"/>
          </p:cNvSpPr>
          <p:nvPr>
            <p:ph idx="1"/>
          </p:nvPr>
        </p:nvSpPr>
        <p:spPr>
          <a:xfrm>
            <a:off x="311700" y="894522"/>
            <a:ext cx="8520600" cy="3674353"/>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Inter"/>
              <a:buChar char="●"/>
              <a:defRPr sz="1800">
                <a:solidFill>
                  <a:schemeClr val="dk1"/>
                </a:solidFill>
                <a:latin typeface="Inter"/>
                <a:ea typeface="Inter"/>
                <a:cs typeface="Inter"/>
                <a:sym typeface="Inter"/>
              </a:defRPr>
            </a:lvl1pPr>
            <a:lvl2pPr marL="914400" lvl="1"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marL="1828800" lvl="3"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marL="2286000" lvl="4"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marL="2743200" lvl="5"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marL="3200400" lvl="6"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marL="3657600" lvl="7"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marL="4114800" lvl="8"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 Photo: Sandstone">
  <p:cSld name="TITLE_AND_TWO_COLUMNS_1">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311700" y="833125"/>
            <a:ext cx="3758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 name="Google Shape;36;p10"/>
          <p:cNvSpPr txBox="1">
            <a:spLocks noGrp="1"/>
          </p:cNvSpPr>
          <p:nvPr>
            <p:ph type="body" idx="1"/>
          </p:nvPr>
        </p:nvSpPr>
        <p:spPr>
          <a:xfrm>
            <a:off x="311700" y="1546500"/>
            <a:ext cx="3999900" cy="2979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 name="Google Shape;37;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
        <p:nvSpPr>
          <p:cNvPr id="38" name="Google Shape;38;p10"/>
          <p:cNvSpPr/>
          <p:nvPr/>
        </p:nvSpPr>
        <p:spPr>
          <a:xfrm>
            <a:off x="4597300" y="0"/>
            <a:ext cx="4546800" cy="5143500"/>
          </a:xfrm>
          <a:prstGeom prst="rect">
            <a:avLst/>
          </a:prstGeom>
          <a:solidFill>
            <a:srgbClr val="E9DE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0"/>
          <p:cNvSpPr>
            <a:spLocks noGrp="1"/>
          </p:cNvSpPr>
          <p:nvPr>
            <p:ph type="pic" idx="2"/>
          </p:nvPr>
        </p:nvSpPr>
        <p:spPr>
          <a:xfrm>
            <a:off x="5462200" y="848225"/>
            <a:ext cx="2817000" cy="34401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type="titleOnly">
  <p:cSld name="TITLE_ONLY">
    <p:spTree>
      <p:nvGrpSpPr>
        <p:cNvPr id="1" name="Shape 47"/>
        <p:cNvGrpSpPr/>
        <p:nvPr/>
      </p:nvGrpSpPr>
      <p:grpSpPr>
        <a:xfrm>
          <a:off x="0" y="0"/>
          <a:ext cx="0" cy="0"/>
          <a:chOff x="0" y="0"/>
          <a:chExt cx="0" cy="0"/>
        </a:xfrm>
      </p:grpSpPr>
      <p:sp>
        <p:nvSpPr>
          <p:cNvPr id="48" name="Google Shape;48;p12"/>
          <p:cNvSpPr txBox="1">
            <a:spLocks noGrp="1"/>
          </p:cNvSpPr>
          <p:nvPr>
            <p:ph type="title"/>
          </p:nvPr>
        </p:nvSpPr>
        <p:spPr>
          <a:xfrm>
            <a:off x="311700" y="445025"/>
            <a:ext cx="8520600" cy="3908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points">
  <p:cSld name="ONE_COLUMN_TEXT_1">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530375" y="521863"/>
            <a:ext cx="62115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900"/>
              <a:buNone/>
              <a:defRPr sz="2900"/>
            </a:lvl1pPr>
            <a:lvl2pPr lvl="1" rtl="0">
              <a:spcBef>
                <a:spcPts val="0"/>
              </a:spcBef>
              <a:spcAft>
                <a:spcPts val="0"/>
              </a:spcAft>
              <a:buSzPts val="2900"/>
              <a:buNone/>
              <a:defRPr sz="2900"/>
            </a:lvl2pPr>
            <a:lvl3pPr lvl="2" rtl="0">
              <a:spcBef>
                <a:spcPts val="0"/>
              </a:spcBef>
              <a:spcAft>
                <a:spcPts val="0"/>
              </a:spcAft>
              <a:buSzPts val="2900"/>
              <a:buNone/>
              <a:defRPr sz="2900"/>
            </a:lvl3pPr>
            <a:lvl4pPr lvl="3" rtl="0">
              <a:spcBef>
                <a:spcPts val="0"/>
              </a:spcBef>
              <a:spcAft>
                <a:spcPts val="0"/>
              </a:spcAft>
              <a:buSzPts val="2900"/>
              <a:buNone/>
              <a:defRPr sz="2900"/>
            </a:lvl4pPr>
            <a:lvl5pPr lvl="4" rtl="0">
              <a:spcBef>
                <a:spcPts val="0"/>
              </a:spcBef>
              <a:spcAft>
                <a:spcPts val="0"/>
              </a:spcAft>
              <a:buSzPts val="2900"/>
              <a:buNone/>
              <a:defRPr sz="2900"/>
            </a:lvl5pPr>
            <a:lvl6pPr lvl="5" rtl="0">
              <a:spcBef>
                <a:spcPts val="0"/>
              </a:spcBef>
              <a:spcAft>
                <a:spcPts val="0"/>
              </a:spcAft>
              <a:buSzPts val="2900"/>
              <a:buNone/>
              <a:defRPr sz="2900"/>
            </a:lvl6pPr>
            <a:lvl7pPr lvl="6" rtl="0">
              <a:spcBef>
                <a:spcPts val="0"/>
              </a:spcBef>
              <a:spcAft>
                <a:spcPts val="0"/>
              </a:spcAft>
              <a:buSzPts val="2900"/>
              <a:buNone/>
              <a:defRPr sz="2900"/>
            </a:lvl7pPr>
            <a:lvl8pPr lvl="7" rtl="0">
              <a:spcBef>
                <a:spcPts val="0"/>
              </a:spcBef>
              <a:spcAft>
                <a:spcPts val="0"/>
              </a:spcAft>
              <a:buSzPts val="2900"/>
              <a:buNone/>
              <a:defRPr sz="2900"/>
            </a:lvl8pPr>
            <a:lvl9pPr lvl="8" rtl="0">
              <a:spcBef>
                <a:spcPts val="0"/>
              </a:spcBef>
              <a:spcAft>
                <a:spcPts val="0"/>
              </a:spcAft>
              <a:buSzPts val="2900"/>
              <a:buNone/>
              <a:defRPr sz="2900"/>
            </a:lvl9pPr>
          </a:lstStyle>
          <a:p>
            <a:endParaRPr/>
          </a:p>
        </p:txBody>
      </p:sp>
      <p:sp>
        <p:nvSpPr>
          <p:cNvPr id="51" name="Google Shape;51;p13"/>
          <p:cNvSpPr txBox="1">
            <a:spLocks noGrp="1"/>
          </p:cNvSpPr>
          <p:nvPr>
            <p:ph type="body" idx="1"/>
          </p:nvPr>
        </p:nvSpPr>
        <p:spPr>
          <a:xfrm>
            <a:off x="663648" y="3203048"/>
            <a:ext cx="2094600" cy="14373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SzPts val="1000"/>
              <a:buChar char="●"/>
              <a:defRPr sz="1000"/>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sz="1000"/>
            </a:lvl5pPr>
            <a:lvl6pPr marL="2743200" lvl="5" indent="-292100" rtl="0">
              <a:spcBef>
                <a:spcPts val="0"/>
              </a:spcBef>
              <a:spcAft>
                <a:spcPts val="0"/>
              </a:spcAft>
              <a:buSzPts val="1000"/>
              <a:buChar char="■"/>
              <a:defRPr sz="1000"/>
            </a:lvl6pPr>
            <a:lvl7pPr marL="3200400" lvl="6" indent="-292100" rtl="0">
              <a:spcBef>
                <a:spcPts val="0"/>
              </a:spcBef>
              <a:spcAft>
                <a:spcPts val="0"/>
              </a:spcAft>
              <a:buSzPts val="1000"/>
              <a:buChar char="●"/>
              <a:defRPr sz="1000"/>
            </a:lvl7pPr>
            <a:lvl8pPr marL="3657600" lvl="7" indent="-292100" rtl="0">
              <a:spcBef>
                <a:spcPts val="0"/>
              </a:spcBef>
              <a:spcAft>
                <a:spcPts val="0"/>
              </a:spcAft>
              <a:buSzPts val="1000"/>
              <a:buChar char="○"/>
              <a:defRPr sz="1000"/>
            </a:lvl8pPr>
            <a:lvl9pPr marL="4114800" lvl="8" indent="-292100" rtl="0">
              <a:spcBef>
                <a:spcPts val="0"/>
              </a:spcBef>
              <a:spcAft>
                <a:spcPts val="0"/>
              </a:spcAft>
              <a:buSzPts val="1000"/>
              <a:buChar char="■"/>
              <a:defRPr sz="1000"/>
            </a:lvl9pPr>
          </a:lstStyle>
          <a:p>
            <a:endParaRPr/>
          </a:p>
        </p:txBody>
      </p:sp>
      <p:sp>
        <p:nvSpPr>
          <p:cNvPr id="52" name="Google Shape;52;p13"/>
          <p:cNvSpPr>
            <a:spLocks noGrp="1"/>
          </p:cNvSpPr>
          <p:nvPr>
            <p:ph type="pic" idx="2"/>
          </p:nvPr>
        </p:nvSpPr>
        <p:spPr>
          <a:xfrm>
            <a:off x="663650" y="1489150"/>
            <a:ext cx="2181900" cy="1485600"/>
          </a:xfrm>
          <a:prstGeom prst="rect">
            <a:avLst/>
          </a:prstGeom>
          <a:noFill/>
          <a:ln>
            <a:noFill/>
          </a:ln>
        </p:spPr>
      </p:sp>
      <p:sp>
        <p:nvSpPr>
          <p:cNvPr id="53" name="Google Shape;53;p13"/>
          <p:cNvSpPr txBox="1">
            <a:spLocks noGrp="1"/>
          </p:cNvSpPr>
          <p:nvPr>
            <p:ph type="body" idx="3"/>
          </p:nvPr>
        </p:nvSpPr>
        <p:spPr>
          <a:xfrm>
            <a:off x="3420923" y="3203048"/>
            <a:ext cx="2094600" cy="14373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SzPts val="1000"/>
              <a:buChar char="●"/>
              <a:defRPr sz="1000"/>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sz="1000"/>
            </a:lvl5pPr>
            <a:lvl6pPr marL="2743200" lvl="5" indent="-292100" rtl="0">
              <a:spcBef>
                <a:spcPts val="0"/>
              </a:spcBef>
              <a:spcAft>
                <a:spcPts val="0"/>
              </a:spcAft>
              <a:buSzPts val="1000"/>
              <a:buChar char="■"/>
              <a:defRPr sz="1000"/>
            </a:lvl6pPr>
            <a:lvl7pPr marL="3200400" lvl="6" indent="-292100" rtl="0">
              <a:spcBef>
                <a:spcPts val="0"/>
              </a:spcBef>
              <a:spcAft>
                <a:spcPts val="0"/>
              </a:spcAft>
              <a:buSzPts val="1000"/>
              <a:buChar char="●"/>
              <a:defRPr sz="1000"/>
            </a:lvl7pPr>
            <a:lvl8pPr marL="3657600" lvl="7" indent="-292100" rtl="0">
              <a:spcBef>
                <a:spcPts val="0"/>
              </a:spcBef>
              <a:spcAft>
                <a:spcPts val="0"/>
              </a:spcAft>
              <a:buSzPts val="1000"/>
              <a:buChar char="○"/>
              <a:defRPr sz="1000"/>
            </a:lvl8pPr>
            <a:lvl9pPr marL="4114800" lvl="8" indent="-292100" rtl="0">
              <a:spcBef>
                <a:spcPts val="0"/>
              </a:spcBef>
              <a:spcAft>
                <a:spcPts val="0"/>
              </a:spcAft>
              <a:buSzPts val="1000"/>
              <a:buChar char="■"/>
              <a:defRPr sz="1000"/>
            </a:lvl9pPr>
          </a:lstStyle>
          <a:p>
            <a:endParaRPr/>
          </a:p>
        </p:txBody>
      </p:sp>
      <p:sp>
        <p:nvSpPr>
          <p:cNvPr id="54" name="Google Shape;54;p13"/>
          <p:cNvSpPr>
            <a:spLocks noGrp="1"/>
          </p:cNvSpPr>
          <p:nvPr>
            <p:ph type="pic" idx="4"/>
          </p:nvPr>
        </p:nvSpPr>
        <p:spPr>
          <a:xfrm>
            <a:off x="3420913" y="1489150"/>
            <a:ext cx="2181900" cy="1485600"/>
          </a:xfrm>
          <a:prstGeom prst="rect">
            <a:avLst/>
          </a:prstGeom>
          <a:noFill/>
          <a:ln>
            <a:noFill/>
          </a:ln>
        </p:spPr>
      </p:sp>
      <p:sp>
        <p:nvSpPr>
          <p:cNvPr id="55" name="Google Shape;55;p13"/>
          <p:cNvSpPr txBox="1">
            <a:spLocks noGrp="1"/>
          </p:cNvSpPr>
          <p:nvPr>
            <p:ph type="body" idx="5"/>
          </p:nvPr>
        </p:nvSpPr>
        <p:spPr>
          <a:xfrm>
            <a:off x="6178173" y="3203048"/>
            <a:ext cx="2094600" cy="1437300"/>
          </a:xfrm>
          <a:prstGeom prst="rect">
            <a:avLst/>
          </a:prstGeom>
        </p:spPr>
        <p:txBody>
          <a:bodyPr spcFirstLastPara="1" wrap="square" lIns="91425" tIns="91425" rIns="91425" bIns="91425" anchor="t" anchorCtr="0">
            <a:noAutofit/>
          </a:bodyPr>
          <a:lstStyle>
            <a:lvl1pPr marL="457200" lvl="0" indent="-292100" rtl="0">
              <a:spcBef>
                <a:spcPts val="0"/>
              </a:spcBef>
              <a:spcAft>
                <a:spcPts val="0"/>
              </a:spcAft>
              <a:buSzPts val="1000"/>
              <a:buChar char="●"/>
              <a:defRPr sz="1000"/>
            </a:lvl1pPr>
            <a:lvl2pPr marL="914400" lvl="1" indent="-292100" rtl="0">
              <a:spcBef>
                <a:spcPts val="0"/>
              </a:spcBef>
              <a:spcAft>
                <a:spcPts val="0"/>
              </a:spcAft>
              <a:buSzPts val="1000"/>
              <a:buChar char="○"/>
              <a:defRPr sz="1000"/>
            </a:lvl2pPr>
            <a:lvl3pPr marL="1371600" lvl="2" indent="-292100" rtl="0">
              <a:spcBef>
                <a:spcPts val="0"/>
              </a:spcBef>
              <a:spcAft>
                <a:spcPts val="0"/>
              </a:spcAft>
              <a:buSzPts val="1000"/>
              <a:buChar char="■"/>
              <a:defRPr sz="1000"/>
            </a:lvl3pPr>
            <a:lvl4pPr marL="1828800" lvl="3" indent="-292100" rtl="0">
              <a:spcBef>
                <a:spcPts val="0"/>
              </a:spcBef>
              <a:spcAft>
                <a:spcPts val="0"/>
              </a:spcAft>
              <a:buSzPts val="1000"/>
              <a:buChar char="●"/>
              <a:defRPr sz="1000"/>
            </a:lvl4pPr>
            <a:lvl5pPr marL="2286000" lvl="4" indent="-292100" rtl="0">
              <a:spcBef>
                <a:spcPts val="0"/>
              </a:spcBef>
              <a:spcAft>
                <a:spcPts val="0"/>
              </a:spcAft>
              <a:buSzPts val="1000"/>
              <a:buChar char="○"/>
              <a:defRPr sz="1000"/>
            </a:lvl5pPr>
            <a:lvl6pPr marL="2743200" lvl="5" indent="-292100" rtl="0">
              <a:spcBef>
                <a:spcPts val="0"/>
              </a:spcBef>
              <a:spcAft>
                <a:spcPts val="0"/>
              </a:spcAft>
              <a:buSzPts val="1000"/>
              <a:buChar char="■"/>
              <a:defRPr sz="1000"/>
            </a:lvl6pPr>
            <a:lvl7pPr marL="3200400" lvl="6" indent="-292100" rtl="0">
              <a:spcBef>
                <a:spcPts val="0"/>
              </a:spcBef>
              <a:spcAft>
                <a:spcPts val="0"/>
              </a:spcAft>
              <a:buSzPts val="1000"/>
              <a:buChar char="●"/>
              <a:defRPr sz="1000"/>
            </a:lvl7pPr>
            <a:lvl8pPr marL="3657600" lvl="7" indent="-292100" rtl="0">
              <a:spcBef>
                <a:spcPts val="0"/>
              </a:spcBef>
              <a:spcAft>
                <a:spcPts val="0"/>
              </a:spcAft>
              <a:buSzPts val="1000"/>
              <a:buChar char="○"/>
              <a:defRPr sz="1000"/>
            </a:lvl8pPr>
            <a:lvl9pPr marL="4114800" lvl="8" indent="-292100" rtl="0">
              <a:spcBef>
                <a:spcPts val="0"/>
              </a:spcBef>
              <a:spcAft>
                <a:spcPts val="0"/>
              </a:spcAft>
              <a:buSzPts val="1000"/>
              <a:buChar char="■"/>
              <a:defRPr sz="1000"/>
            </a:lvl9pPr>
          </a:lstStyle>
          <a:p>
            <a:endParaRPr/>
          </a:p>
        </p:txBody>
      </p:sp>
      <p:sp>
        <p:nvSpPr>
          <p:cNvPr id="56" name="Google Shape;56;p13"/>
          <p:cNvSpPr>
            <a:spLocks noGrp="1"/>
          </p:cNvSpPr>
          <p:nvPr>
            <p:ph type="pic" idx="6"/>
          </p:nvPr>
        </p:nvSpPr>
        <p:spPr>
          <a:xfrm>
            <a:off x="6178177" y="1489150"/>
            <a:ext cx="2181900" cy="14856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 Taupe">
  <p:cSld name="Title and Content_1">
    <p:bg>
      <p:bgPr>
        <a:solidFill>
          <a:srgbClr val="9F8977"/>
        </a:solidFill>
        <a:effectLst/>
      </p:bgPr>
    </p:bg>
    <p:spTree>
      <p:nvGrpSpPr>
        <p:cNvPr id="1" name="Shape 5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 Lake Blue">
  <p:cSld name="Title and Content_1_1">
    <p:bg>
      <p:bgPr>
        <a:solidFill>
          <a:srgbClr val="294879"/>
        </a:solidFill>
        <a:effectLst/>
      </p:bgPr>
    </p:bg>
    <p:spTree>
      <p:nvGrpSpPr>
        <p:cNvPr id="1" name="Shape 60"/>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 Photo: Lake Blue">
  <p:cSld name="TITLE_AND_TWO_COLUMNS_3">
    <p:spTree>
      <p:nvGrpSpPr>
        <p:cNvPr id="1" name="Shape 67"/>
        <p:cNvGrpSpPr/>
        <p:nvPr/>
      </p:nvGrpSpPr>
      <p:grpSpPr>
        <a:xfrm>
          <a:off x="0" y="0"/>
          <a:ext cx="0" cy="0"/>
          <a:chOff x="0" y="0"/>
          <a:chExt cx="0" cy="0"/>
        </a:xfrm>
      </p:grpSpPr>
      <p:sp>
        <p:nvSpPr>
          <p:cNvPr id="68" name="Google Shape;68;p20"/>
          <p:cNvSpPr txBox="1">
            <a:spLocks noGrp="1"/>
          </p:cNvSpPr>
          <p:nvPr>
            <p:ph type="title"/>
          </p:nvPr>
        </p:nvSpPr>
        <p:spPr>
          <a:xfrm>
            <a:off x="311700" y="833125"/>
            <a:ext cx="3758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9" name="Google Shape;69;p20"/>
          <p:cNvSpPr txBox="1">
            <a:spLocks noGrp="1"/>
          </p:cNvSpPr>
          <p:nvPr>
            <p:ph type="body" idx="1"/>
          </p:nvPr>
        </p:nvSpPr>
        <p:spPr>
          <a:xfrm>
            <a:off x="311700" y="1546500"/>
            <a:ext cx="3999900" cy="2979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0" name="Google Shape;70;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
        <p:nvSpPr>
          <p:cNvPr id="71" name="Google Shape;71;p20"/>
          <p:cNvSpPr/>
          <p:nvPr/>
        </p:nvSpPr>
        <p:spPr>
          <a:xfrm>
            <a:off x="4597300" y="0"/>
            <a:ext cx="4546800" cy="5143500"/>
          </a:xfrm>
          <a:prstGeom prst="rect">
            <a:avLst/>
          </a:prstGeom>
          <a:solidFill>
            <a:srgbClr val="2948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0"/>
          <p:cNvSpPr>
            <a:spLocks noGrp="1"/>
          </p:cNvSpPr>
          <p:nvPr>
            <p:ph type="pic" idx="2"/>
          </p:nvPr>
        </p:nvSpPr>
        <p:spPr>
          <a:xfrm>
            <a:off x="5462200" y="848225"/>
            <a:ext cx="2817000" cy="34401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arge Photo + Content">
  <p:cSld name="TITLE_AND_TWO_COLUMNS_5">
    <p:spTree>
      <p:nvGrpSpPr>
        <p:cNvPr id="1" name="Shape 73"/>
        <p:cNvGrpSpPr/>
        <p:nvPr/>
      </p:nvGrpSpPr>
      <p:grpSpPr>
        <a:xfrm>
          <a:off x="0" y="0"/>
          <a:ext cx="0" cy="0"/>
          <a:chOff x="0" y="0"/>
          <a:chExt cx="0" cy="0"/>
        </a:xfrm>
      </p:grpSpPr>
      <p:sp>
        <p:nvSpPr>
          <p:cNvPr id="74" name="Google Shape;74;p21"/>
          <p:cNvSpPr txBox="1">
            <a:spLocks noGrp="1"/>
          </p:cNvSpPr>
          <p:nvPr>
            <p:ph type="title"/>
          </p:nvPr>
        </p:nvSpPr>
        <p:spPr>
          <a:xfrm>
            <a:off x="4959625" y="833125"/>
            <a:ext cx="3758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5" name="Google Shape;75;p21"/>
          <p:cNvSpPr txBox="1">
            <a:spLocks noGrp="1"/>
          </p:cNvSpPr>
          <p:nvPr>
            <p:ph type="body" idx="1"/>
          </p:nvPr>
        </p:nvSpPr>
        <p:spPr>
          <a:xfrm>
            <a:off x="4959625" y="1546500"/>
            <a:ext cx="3999900" cy="2979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6" name="Google Shape;76;p21"/>
          <p:cNvSpPr>
            <a:spLocks noGrp="1"/>
          </p:cNvSpPr>
          <p:nvPr>
            <p:ph type="pic" idx="2"/>
          </p:nvPr>
        </p:nvSpPr>
        <p:spPr>
          <a:xfrm>
            <a:off x="0" y="0"/>
            <a:ext cx="4546800" cy="5143500"/>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 Photo: Black">
  <p:cSld name="TITLE_AND_TWO_COLUMNS_4">
    <p:bg>
      <p:bgPr>
        <a:solidFill>
          <a:srgbClr val="E9DED4"/>
        </a:solidFill>
        <a:effectLst/>
      </p:bgPr>
    </p:bg>
    <p:spTree>
      <p:nvGrpSpPr>
        <p:cNvPr id="1" name="Shape 77"/>
        <p:cNvGrpSpPr/>
        <p:nvPr/>
      </p:nvGrpSpPr>
      <p:grpSpPr>
        <a:xfrm>
          <a:off x="0" y="0"/>
          <a:ext cx="0" cy="0"/>
          <a:chOff x="0" y="0"/>
          <a:chExt cx="0" cy="0"/>
        </a:xfrm>
      </p:grpSpPr>
      <p:sp>
        <p:nvSpPr>
          <p:cNvPr id="78" name="Google Shape;78;p22"/>
          <p:cNvSpPr txBox="1">
            <a:spLocks noGrp="1"/>
          </p:cNvSpPr>
          <p:nvPr>
            <p:ph type="title"/>
          </p:nvPr>
        </p:nvSpPr>
        <p:spPr>
          <a:xfrm>
            <a:off x="311700" y="833125"/>
            <a:ext cx="3758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9" name="Google Shape;79;p22"/>
          <p:cNvSpPr txBox="1">
            <a:spLocks noGrp="1"/>
          </p:cNvSpPr>
          <p:nvPr>
            <p:ph type="body" idx="1"/>
          </p:nvPr>
        </p:nvSpPr>
        <p:spPr>
          <a:xfrm>
            <a:off x="311700" y="1546500"/>
            <a:ext cx="3999900" cy="2979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0" name="Google Shape;80;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
        <p:nvSpPr>
          <p:cNvPr id="81" name="Google Shape;81;p22"/>
          <p:cNvSpPr/>
          <p:nvPr/>
        </p:nvSpPr>
        <p:spPr>
          <a:xfrm>
            <a:off x="4597300" y="0"/>
            <a:ext cx="45468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2"/>
          <p:cNvSpPr>
            <a:spLocks noGrp="1"/>
          </p:cNvSpPr>
          <p:nvPr>
            <p:ph type="pic" idx="2"/>
          </p:nvPr>
        </p:nvSpPr>
        <p:spPr>
          <a:xfrm>
            <a:off x="5462200" y="848225"/>
            <a:ext cx="2817000" cy="34401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Photos + Content: Lake Blue">
  <p:cSld name="TITLE_AND_TWO_COLUMNS_1_1_1_1">
    <p:bg>
      <p:bgPr>
        <a:solidFill>
          <a:srgbClr val="FAF6F0"/>
        </a:solidFill>
        <a:effectLst/>
      </p:bgPr>
    </p:bg>
    <p:spTree>
      <p:nvGrpSpPr>
        <p:cNvPr id="1" name="Shape 83"/>
        <p:cNvGrpSpPr/>
        <p:nvPr/>
      </p:nvGrpSpPr>
      <p:grpSpPr>
        <a:xfrm>
          <a:off x="0" y="0"/>
          <a:ext cx="0" cy="0"/>
          <a:chOff x="0" y="0"/>
          <a:chExt cx="0" cy="0"/>
        </a:xfrm>
      </p:grpSpPr>
      <p:sp>
        <p:nvSpPr>
          <p:cNvPr id="84" name="Google Shape;84;p23"/>
          <p:cNvSpPr txBox="1">
            <a:spLocks noGrp="1"/>
          </p:cNvSpPr>
          <p:nvPr>
            <p:ph type="title"/>
          </p:nvPr>
        </p:nvSpPr>
        <p:spPr>
          <a:xfrm>
            <a:off x="4934200" y="833125"/>
            <a:ext cx="3758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5" name="Google Shape;85;p23"/>
          <p:cNvSpPr txBox="1">
            <a:spLocks noGrp="1"/>
          </p:cNvSpPr>
          <p:nvPr>
            <p:ph type="body" idx="1"/>
          </p:nvPr>
        </p:nvSpPr>
        <p:spPr>
          <a:xfrm>
            <a:off x="4934200" y="1546500"/>
            <a:ext cx="3999900" cy="2979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6" name="Google Shape;86;p23"/>
          <p:cNvSpPr/>
          <p:nvPr/>
        </p:nvSpPr>
        <p:spPr>
          <a:xfrm>
            <a:off x="0" y="0"/>
            <a:ext cx="4546800" cy="5143500"/>
          </a:xfrm>
          <a:prstGeom prst="rect">
            <a:avLst/>
          </a:prstGeom>
          <a:solidFill>
            <a:srgbClr val="2948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3"/>
          <p:cNvSpPr>
            <a:spLocks noGrp="1"/>
          </p:cNvSpPr>
          <p:nvPr>
            <p:ph type="pic" idx="2"/>
          </p:nvPr>
        </p:nvSpPr>
        <p:spPr>
          <a:xfrm>
            <a:off x="659525" y="743500"/>
            <a:ext cx="2022600" cy="2470800"/>
          </a:xfrm>
          <a:prstGeom prst="rect">
            <a:avLst/>
          </a:prstGeom>
          <a:noFill/>
          <a:ln>
            <a:noFill/>
          </a:ln>
        </p:spPr>
      </p:sp>
      <p:sp>
        <p:nvSpPr>
          <p:cNvPr id="88" name="Google Shape;88;p23"/>
          <p:cNvSpPr>
            <a:spLocks noGrp="1"/>
          </p:cNvSpPr>
          <p:nvPr>
            <p:ph type="pic" idx="3"/>
          </p:nvPr>
        </p:nvSpPr>
        <p:spPr>
          <a:xfrm>
            <a:off x="1702880" y="1848230"/>
            <a:ext cx="2022600" cy="2470800"/>
          </a:xfrm>
          <a:prstGeom prst="rect">
            <a:avLst/>
          </a:prstGeom>
          <a:noFill/>
          <a:ln>
            <a:noFill/>
          </a:ln>
        </p:spPr>
      </p:sp>
      <p:pic>
        <p:nvPicPr>
          <p:cNvPr id="89" name="Google Shape;89;p23"/>
          <p:cNvPicPr preferRelativeResize="0"/>
          <p:nvPr/>
        </p:nvPicPr>
        <p:blipFill>
          <a:blip r:embed="rId2">
            <a:alphaModFix/>
          </a:blip>
          <a:stretch>
            <a:fillRect/>
          </a:stretch>
        </p:blipFill>
        <p:spPr>
          <a:xfrm>
            <a:off x="131475" y="4622625"/>
            <a:ext cx="443261" cy="3936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Photos + Content: Black">
  <p:cSld name="TITLE_AND_TWO_COLUMNS_1_1_1_2">
    <p:bg>
      <p:bgPr>
        <a:solidFill>
          <a:srgbClr val="9F8977"/>
        </a:solidFill>
        <a:effectLst/>
      </p:bgPr>
    </p:bg>
    <p:spTree>
      <p:nvGrpSpPr>
        <p:cNvPr id="1" name="Shape 96"/>
        <p:cNvGrpSpPr/>
        <p:nvPr/>
      </p:nvGrpSpPr>
      <p:grpSpPr>
        <a:xfrm>
          <a:off x="0" y="0"/>
          <a:ext cx="0" cy="0"/>
          <a:chOff x="0" y="0"/>
          <a:chExt cx="0" cy="0"/>
        </a:xfrm>
      </p:grpSpPr>
      <p:sp>
        <p:nvSpPr>
          <p:cNvPr id="97" name="Google Shape;97;p25"/>
          <p:cNvSpPr txBox="1">
            <a:spLocks noGrp="1"/>
          </p:cNvSpPr>
          <p:nvPr>
            <p:ph type="title"/>
          </p:nvPr>
        </p:nvSpPr>
        <p:spPr>
          <a:xfrm>
            <a:off x="4934200" y="833125"/>
            <a:ext cx="3758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8" name="Google Shape;98;p25"/>
          <p:cNvSpPr txBox="1">
            <a:spLocks noGrp="1"/>
          </p:cNvSpPr>
          <p:nvPr>
            <p:ph type="body" idx="1"/>
          </p:nvPr>
        </p:nvSpPr>
        <p:spPr>
          <a:xfrm>
            <a:off x="4934200" y="1546500"/>
            <a:ext cx="3999900" cy="2979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99" name="Google Shape;99;p25"/>
          <p:cNvSpPr/>
          <p:nvPr/>
        </p:nvSpPr>
        <p:spPr>
          <a:xfrm>
            <a:off x="0" y="0"/>
            <a:ext cx="45468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5"/>
          <p:cNvSpPr>
            <a:spLocks noGrp="1"/>
          </p:cNvSpPr>
          <p:nvPr>
            <p:ph type="pic" idx="2"/>
          </p:nvPr>
        </p:nvSpPr>
        <p:spPr>
          <a:xfrm>
            <a:off x="659525" y="743500"/>
            <a:ext cx="2022600" cy="2470800"/>
          </a:xfrm>
          <a:prstGeom prst="rect">
            <a:avLst/>
          </a:prstGeom>
          <a:noFill/>
          <a:ln>
            <a:noFill/>
          </a:ln>
        </p:spPr>
      </p:sp>
      <p:sp>
        <p:nvSpPr>
          <p:cNvPr id="101" name="Google Shape;101;p25"/>
          <p:cNvSpPr>
            <a:spLocks noGrp="1"/>
          </p:cNvSpPr>
          <p:nvPr>
            <p:ph type="pic" idx="3"/>
          </p:nvPr>
        </p:nvSpPr>
        <p:spPr>
          <a:xfrm>
            <a:off x="1702880" y="1848230"/>
            <a:ext cx="2022600" cy="2470800"/>
          </a:xfrm>
          <a:prstGeom prst="rect">
            <a:avLst/>
          </a:prstGeom>
          <a:noFill/>
          <a:ln>
            <a:noFill/>
          </a:ln>
        </p:spPr>
      </p:sp>
      <p:pic>
        <p:nvPicPr>
          <p:cNvPr id="102" name="Google Shape;102;p25"/>
          <p:cNvPicPr preferRelativeResize="0"/>
          <p:nvPr/>
        </p:nvPicPr>
        <p:blipFill>
          <a:blip r:embed="rId2">
            <a:alphaModFix/>
          </a:blip>
          <a:stretch>
            <a:fillRect/>
          </a:stretch>
        </p:blipFill>
        <p:spPr>
          <a:xfrm>
            <a:off x="131475" y="4622625"/>
            <a:ext cx="443261" cy="393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AF6F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144612"/>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1pPr>
            <a:lvl2pPr lvl="1">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2pPr>
            <a:lvl3pPr lvl="2">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3pPr>
            <a:lvl4pPr lvl="3">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4pPr>
            <a:lvl5pPr lvl="4">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5pPr>
            <a:lvl6pPr lvl="5">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6pPr>
            <a:lvl7pPr lvl="6">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7pPr>
            <a:lvl8pPr lvl="7">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8pPr>
            <a:lvl9pPr lvl="8">
              <a:spcBef>
                <a:spcPts val="0"/>
              </a:spcBef>
              <a:spcAft>
                <a:spcPts val="0"/>
              </a:spcAft>
              <a:buClr>
                <a:schemeClr val="dk1"/>
              </a:buClr>
              <a:buSzPts val="2800"/>
              <a:buFont typeface="Libre Caslon Text"/>
              <a:buNone/>
              <a:defRPr sz="2800">
                <a:solidFill>
                  <a:schemeClr val="dk1"/>
                </a:solidFill>
                <a:latin typeface="Libre Caslon Text"/>
                <a:ea typeface="Libre Caslon Text"/>
                <a:cs typeface="Libre Caslon Text"/>
                <a:sym typeface="Libre Caslon Text"/>
              </a:defRPr>
            </a:lvl9pPr>
          </a:lstStyle>
          <a:p>
            <a:endParaRPr dirty="0"/>
          </a:p>
        </p:txBody>
      </p:sp>
      <p:sp>
        <p:nvSpPr>
          <p:cNvPr id="7" name="Google Shape;7;p1"/>
          <p:cNvSpPr txBox="1">
            <a:spLocks noGrp="1"/>
          </p:cNvSpPr>
          <p:nvPr>
            <p:ph type="body" idx="1"/>
          </p:nvPr>
        </p:nvSpPr>
        <p:spPr>
          <a:xfrm>
            <a:off x="311700" y="894522"/>
            <a:ext cx="8520600" cy="3674353"/>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Inter"/>
              <a:buChar char="●"/>
              <a:defRPr sz="1800">
                <a:solidFill>
                  <a:schemeClr val="dk1"/>
                </a:solidFill>
                <a:latin typeface="Inter"/>
                <a:ea typeface="Inter"/>
                <a:cs typeface="Inter"/>
                <a:sym typeface="Inter"/>
              </a:defRPr>
            </a:lvl1pPr>
            <a:lvl2pPr marL="914400" lvl="1"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marL="1828800" lvl="3"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marL="2286000" lvl="4"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marL="2743200" lvl="5"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marL="3200400" lvl="6"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marL="3657600" lvl="7"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marL="4114800" lvl="8"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a:endParaRPr dirty="0"/>
          </a:p>
        </p:txBody>
      </p:sp>
      <p:pic>
        <p:nvPicPr>
          <p:cNvPr id="8" name="Google Shape;8;p1"/>
          <p:cNvPicPr preferRelativeResize="0"/>
          <p:nvPr/>
        </p:nvPicPr>
        <p:blipFill>
          <a:blip r:embed="rId13">
            <a:alphaModFix/>
          </a:blip>
          <a:stretch>
            <a:fillRect/>
          </a:stretch>
        </p:blipFill>
        <p:spPr>
          <a:xfrm>
            <a:off x="131475" y="4622625"/>
            <a:ext cx="443261" cy="393600"/>
          </a:xfrm>
          <a:prstGeom prst="rect">
            <a:avLst/>
          </a:prstGeom>
          <a:noFill/>
          <a:ln>
            <a:noFill/>
          </a:ln>
        </p:spPr>
      </p:pic>
      <p:pic>
        <p:nvPicPr>
          <p:cNvPr id="3" name="Picture 2" descr="A green and black logo&#10;&#10;AI-generated content may be incorrect.">
            <a:extLst>
              <a:ext uri="{FF2B5EF4-FFF2-40B4-BE49-F238E27FC236}">
                <a16:creationId xmlns:a16="http://schemas.microsoft.com/office/drawing/2014/main" id="{D33AB9F9-AD19-800E-3C90-6BC1EF71AAF4}"/>
              </a:ext>
            </a:extLst>
          </p:cNvPr>
          <p:cNvPicPr>
            <a:picLocks noChangeAspect="1"/>
          </p:cNvPicPr>
          <p:nvPr userDrawn="1"/>
        </p:nvPicPr>
        <p:blipFill>
          <a:blip r:embed="rId14"/>
          <a:stretch>
            <a:fillRect/>
          </a:stretch>
        </p:blipFill>
        <p:spPr>
          <a:xfrm>
            <a:off x="8697787" y="4622625"/>
            <a:ext cx="314738" cy="395493"/>
          </a:xfrm>
          <a:prstGeom prst="rect">
            <a:avLst/>
          </a:prstGeom>
        </p:spPr>
      </p:pic>
      <p:sp>
        <p:nvSpPr>
          <p:cNvPr id="4" name="TextBox 3">
            <a:extLst>
              <a:ext uri="{FF2B5EF4-FFF2-40B4-BE49-F238E27FC236}">
                <a16:creationId xmlns:a16="http://schemas.microsoft.com/office/drawing/2014/main" id="{ED6D2E28-783C-3656-0CFD-02A80B30AC91}"/>
              </a:ext>
            </a:extLst>
          </p:cNvPr>
          <p:cNvSpPr txBox="1"/>
          <p:nvPr userDrawn="1"/>
        </p:nvSpPr>
        <p:spPr>
          <a:xfrm>
            <a:off x="1263926" y="4866501"/>
            <a:ext cx="6616148" cy="276999"/>
          </a:xfrm>
          <a:prstGeom prst="rect">
            <a:avLst/>
          </a:prstGeom>
          <a:noFill/>
        </p:spPr>
        <p:txBody>
          <a:bodyPr wrap="square" rtlCol="0">
            <a:spAutoFit/>
          </a:bodyPr>
          <a:lstStyle/>
          <a:p>
            <a:r>
              <a:rPr lang="en-US" sz="1200" i="1" dirty="0">
                <a:latin typeface="Libre Caslon Text" panose="020B0604020202020204" charset="0"/>
              </a:rPr>
              <a:t>22nd International Conference on Dynamical Processes in Excited States of Solids (2025)</a:t>
            </a:r>
          </a:p>
        </p:txBody>
      </p:sp>
    </p:spTree>
  </p:cSld>
  <p:clrMap bg1="lt1" tx1="dk1" bg2="dk2" tx2="lt2" accent1="accent1" accent2="accent2" accent3="accent3" accent4="accent4" accent5="accent5" accent6="accent6" hlink="hlink" folHlink="folHlink"/>
  <p:sldLayoutIdLst>
    <p:sldLayoutId id="2147483653" r:id="rId1"/>
    <p:sldLayoutId id="2147483656" r:id="rId2"/>
    <p:sldLayoutId id="2147483658" r:id="rId3"/>
    <p:sldLayoutId id="2147483659" r:id="rId4"/>
    <p:sldLayoutId id="2147483661" r:id="rId5"/>
    <p:sldLayoutId id="2147483662" r:id="rId6"/>
    <p:sldLayoutId id="2147483666" r:id="rId7"/>
    <p:sldLayoutId id="2147483667" r:id="rId8"/>
    <p:sldLayoutId id="2147483668" r:id="rId9"/>
    <p:sldLayoutId id="2147483669"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tiff"/></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2222E-6904-547A-51D2-19697E64434F}"/>
              </a:ext>
            </a:extLst>
          </p:cNvPr>
          <p:cNvSpPr>
            <a:spLocks noGrp="1"/>
          </p:cNvSpPr>
          <p:nvPr>
            <p:ph type="title"/>
          </p:nvPr>
        </p:nvSpPr>
        <p:spPr>
          <a:xfrm>
            <a:off x="311700" y="445025"/>
            <a:ext cx="8520600" cy="3908700"/>
          </a:xfrm>
        </p:spPr>
        <p:txBody>
          <a:bodyPr wrap="square" anchor="t">
            <a:normAutofit fontScale="90000"/>
          </a:bodyPr>
          <a:lstStyle/>
          <a:p>
            <a:pPr algn="ctr"/>
            <a:r>
              <a:rPr lang="en-US" sz="3100" b="1" dirty="0">
                <a:solidFill>
                  <a:srgbClr val="D82C27"/>
                </a:solidFill>
              </a:rPr>
              <a:t>Dynamic calibration of the photoexcited lifetime in a GaAs double heterostructure</a:t>
            </a:r>
            <a:br>
              <a:rPr lang="en-US" dirty="0"/>
            </a:br>
            <a:br>
              <a:rPr lang="en-US" dirty="0"/>
            </a:br>
            <a:r>
              <a:rPr lang="en-US" sz="2200" dirty="0"/>
              <a:t>Tim Gfroerer, Olivia Guarinello, and Ben Votaw</a:t>
            </a:r>
            <a:br>
              <a:rPr lang="en-US" sz="2200" dirty="0"/>
            </a:br>
            <a:r>
              <a:rPr lang="en-US" sz="2200" i="1" dirty="0"/>
              <a:t>Davidson College, Davidson, NC</a:t>
            </a:r>
            <a:br>
              <a:rPr lang="en-US" sz="2200" i="1" dirty="0"/>
            </a:br>
            <a:br>
              <a:rPr lang="en-US" sz="2200" dirty="0"/>
            </a:br>
            <a:r>
              <a:rPr lang="en-US" sz="2200" dirty="0"/>
              <a:t>Daniel Friedman</a:t>
            </a:r>
            <a:br>
              <a:rPr lang="en-US" sz="2200" dirty="0"/>
            </a:br>
            <a:r>
              <a:rPr lang="en-US" sz="2200" i="1" dirty="0"/>
              <a:t>National Renewable Energy Laboratory, Golden, CO</a:t>
            </a:r>
            <a:br>
              <a:rPr lang="en-US" sz="2200" dirty="0"/>
            </a:br>
            <a:br>
              <a:rPr lang="en-US" sz="2200" dirty="0"/>
            </a:br>
            <a:r>
              <a:rPr lang="en-US" sz="2200" dirty="0"/>
              <a:t>Yong Zhang</a:t>
            </a:r>
            <a:br>
              <a:rPr lang="en-US" sz="2200" dirty="0"/>
            </a:br>
            <a:r>
              <a:rPr lang="en-US" sz="2200" i="1" dirty="0"/>
              <a:t>University of North Carolina at Charlotte, Charlotte, NC</a:t>
            </a:r>
            <a:br>
              <a:rPr lang="en-US" sz="2200" dirty="0"/>
            </a:br>
            <a:endParaRPr lang="en-US" sz="2200" dirty="0"/>
          </a:p>
        </p:txBody>
      </p:sp>
    </p:spTree>
    <p:extLst>
      <p:ext uri="{BB962C8B-B14F-4D97-AF65-F5344CB8AC3E}">
        <p14:creationId xmlns:p14="http://schemas.microsoft.com/office/powerpoint/2010/main" val="899330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E4A61-F9F2-5068-9B3A-55FB3439BBBE}"/>
              </a:ext>
            </a:extLst>
          </p:cNvPr>
          <p:cNvSpPr>
            <a:spLocks noGrp="1"/>
          </p:cNvSpPr>
          <p:nvPr>
            <p:ph type="title"/>
          </p:nvPr>
        </p:nvSpPr>
        <p:spPr/>
        <p:txBody>
          <a:bodyPr/>
          <a:lstStyle/>
          <a:p>
            <a:r>
              <a:rPr lang="en-US" sz="2400" u="sng" dirty="0">
                <a:solidFill>
                  <a:srgbClr val="D82C27"/>
                </a:solidFill>
              </a:rPr>
              <a:t>Motivation</a:t>
            </a:r>
            <a:r>
              <a:rPr lang="en-US" sz="2400" dirty="0">
                <a:solidFill>
                  <a:srgbClr val="D82C27"/>
                </a:solidFill>
              </a:rPr>
              <a:t>: Ultra-Efficient Single-Junction Photovoltaics</a:t>
            </a:r>
          </a:p>
        </p:txBody>
      </p:sp>
      <p:pic>
        <p:nvPicPr>
          <p:cNvPr id="5" name="Google Shape;101;p1" descr="A graph of different colored lines&#10;&#10;Description automatically generated">
            <a:extLst>
              <a:ext uri="{FF2B5EF4-FFF2-40B4-BE49-F238E27FC236}">
                <a16:creationId xmlns:a16="http://schemas.microsoft.com/office/drawing/2014/main" id="{DFF17103-6027-C65A-C7F7-C69702CCC957}"/>
              </a:ext>
            </a:extLst>
          </p:cNvPr>
          <p:cNvPicPr preferRelativeResize="0"/>
          <p:nvPr/>
        </p:nvPicPr>
        <p:blipFill rotWithShape="1">
          <a:blip r:embed="rId2">
            <a:alphaModFix/>
          </a:blip>
          <a:srcRect/>
          <a:stretch/>
        </p:blipFill>
        <p:spPr>
          <a:xfrm>
            <a:off x="4945436" y="894521"/>
            <a:ext cx="3990942" cy="3521152"/>
          </a:xfrm>
          <a:prstGeom prst="rect">
            <a:avLst/>
          </a:prstGeom>
          <a:noFill/>
          <a:ln>
            <a:noFill/>
          </a:ln>
        </p:spPr>
      </p:pic>
      <p:pic>
        <p:nvPicPr>
          <p:cNvPr id="7" name="Picture 6">
            <a:extLst>
              <a:ext uri="{FF2B5EF4-FFF2-40B4-BE49-F238E27FC236}">
                <a16:creationId xmlns:a16="http://schemas.microsoft.com/office/drawing/2014/main" id="{F9211419-91C6-4BAA-74A4-2428EA2735F4}"/>
              </a:ext>
            </a:extLst>
          </p:cNvPr>
          <p:cNvPicPr>
            <a:picLocks noChangeAspect="1"/>
          </p:cNvPicPr>
          <p:nvPr/>
        </p:nvPicPr>
        <p:blipFill>
          <a:blip r:embed="rId3"/>
          <a:stretch>
            <a:fillRect/>
          </a:stretch>
        </p:blipFill>
        <p:spPr>
          <a:xfrm>
            <a:off x="57900" y="894521"/>
            <a:ext cx="4712574" cy="3252400"/>
          </a:xfrm>
          <a:prstGeom prst="rect">
            <a:avLst/>
          </a:prstGeom>
        </p:spPr>
      </p:pic>
      <p:sp>
        <p:nvSpPr>
          <p:cNvPr id="9" name="TextBox 8">
            <a:extLst>
              <a:ext uri="{FF2B5EF4-FFF2-40B4-BE49-F238E27FC236}">
                <a16:creationId xmlns:a16="http://schemas.microsoft.com/office/drawing/2014/main" id="{C6B145A3-A7C0-69E6-A973-D1E22AA33C15}"/>
              </a:ext>
            </a:extLst>
          </p:cNvPr>
          <p:cNvSpPr txBox="1"/>
          <p:nvPr/>
        </p:nvSpPr>
        <p:spPr>
          <a:xfrm>
            <a:off x="207622" y="2571750"/>
            <a:ext cx="1671663" cy="1877437"/>
          </a:xfrm>
          <a:prstGeom prst="rect">
            <a:avLst/>
          </a:prstGeom>
          <a:noFill/>
        </p:spPr>
        <p:txBody>
          <a:bodyPr wrap="square" rtlCol="0">
            <a:spAutoFit/>
          </a:bodyPr>
          <a:lstStyle/>
          <a:p>
            <a:pPr lvl="0">
              <a:buSzPts val="5200"/>
            </a:pPr>
            <a:r>
              <a:rPr lang="en-US" sz="1600" b="1" dirty="0">
                <a:solidFill>
                  <a:schemeClr val="dk1"/>
                </a:solidFill>
                <a:latin typeface="Libre Caslon Text" panose="020B0604020202020204" charset="0"/>
                <a:ea typeface="Calibri"/>
                <a:cs typeface="Calibri"/>
                <a:sym typeface="Calibri"/>
              </a:rPr>
              <a:t>Solar Cell</a:t>
            </a:r>
            <a:endParaRPr lang="en-US" sz="1600" dirty="0">
              <a:latin typeface="Libre Caslon Text" panose="020B0604020202020204" charset="0"/>
            </a:endParaRPr>
          </a:p>
          <a:p>
            <a:pPr lvl="0">
              <a:buSzPts val="5200"/>
            </a:pPr>
            <a:r>
              <a:rPr lang="en-US" sz="1600" b="1" dirty="0">
                <a:solidFill>
                  <a:schemeClr val="dk1"/>
                </a:solidFill>
                <a:latin typeface="Libre Caslon Text" panose="020B0604020202020204" charset="0"/>
                <a:ea typeface="Calibri"/>
                <a:cs typeface="Calibri"/>
                <a:sym typeface="Calibri"/>
              </a:rPr>
              <a:t>Operation:</a:t>
            </a:r>
            <a:endParaRPr lang="en-US" b="1" dirty="0">
              <a:solidFill>
                <a:schemeClr val="dk1"/>
              </a:solidFill>
              <a:latin typeface="Libre Caslon Text" panose="020B0604020202020204" charset="0"/>
              <a:ea typeface="Calibri"/>
              <a:cs typeface="Calibri"/>
              <a:sym typeface="Calibri"/>
            </a:endParaRPr>
          </a:p>
          <a:p>
            <a:pPr lvl="0">
              <a:buSzPts val="3600"/>
            </a:pPr>
            <a:r>
              <a:rPr lang="en-US" dirty="0">
                <a:solidFill>
                  <a:schemeClr val="dk1"/>
                </a:solidFill>
                <a:latin typeface="Libre Caslon Text" panose="020B0604020202020204" charset="0"/>
                <a:ea typeface="Calibri"/>
                <a:cs typeface="Calibri"/>
                <a:sym typeface="Calibri"/>
              </a:rPr>
              <a:t>Convert excitation of electron-hole pairs (from sunlight) into electricity</a:t>
            </a:r>
            <a:endParaRPr lang="en-US" dirty="0">
              <a:latin typeface="Libre Caslon Text" panose="020B0604020202020204" charset="0"/>
            </a:endParaRPr>
          </a:p>
        </p:txBody>
      </p:sp>
      <p:sp>
        <p:nvSpPr>
          <p:cNvPr id="3" name="Oval 2">
            <a:extLst>
              <a:ext uri="{FF2B5EF4-FFF2-40B4-BE49-F238E27FC236}">
                <a16:creationId xmlns:a16="http://schemas.microsoft.com/office/drawing/2014/main" id="{572F2F4D-7E22-CDFE-49BE-24DAE127D23A}"/>
              </a:ext>
            </a:extLst>
          </p:cNvPr>
          <p:cNvSpPr/>
          <p:nvPr/>
        </p:nvSpPr>
        <p:spPr>
          <a:xfrm>
            <a:off x="6940907" y="1737360"/>
            <a:ext cx="640080" cy="228600"/>
          </a:xfrm>
          <a:prstGeom prst="ellipse">
            <a:avLst/>
          </a:prstGeom>
          <a:noFill/>
          <a:ln w="50800">
            <a:solidFill>
              <a:srgbClr val="D82C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4441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BA0BC-E515-D5AB-706D-D6D2BA39C263}"/>
              </a:ext>
            </a:extLst>
          </p:cNvPr>
          <p:cNvSpPr>
            <a:spLocks noGrp="1"/>
          </p:cNvSpPr>
          <p:nvPr>
            <p:ph type="title"/>
          </p:nvPr>
        </p:nvSpPr>
        <p:spPr/>
        <p:txBody>
          <a:bodyPr/>
          <a:lstStyle/>
          <a:p>
            <a:r>
              <a:rPr lang="en-US" u="sng" dirty="0">
                <a:solidFill>
                  <a:schemeClr val="tx1"/>
                </a:solidFill>
              </a:rPr>
              <a:t>Prior Work</a:t>
            </a:r>
            <a:r>
              <a:rPr lang="en-US" dirty="0">
                <a:solidFill>
                  <a:schemeClr val="tx1"/>
                </a:solidFill>
              </a:rPr>
              <a:t>: Steady-State Experiments</a:t>
            </a:r>
          </a:p>
        </p:txBody>
      </p:sp>
      <p:pic>
        <p:nvPicPr>
          <p:cNvPr id="45" name="Picture 44">
            <a:extLst>
              <a:ext uri="{FF2B5EF4-FFF2-40B4-BE49-F238E27FC236}">
                <a16:creationId xmlns:a16="http://schemas.microsoft.com/office/drawing/2014/main" id="{C2F1A1B1-D395-3826-4D64-91606E802A6A}"/>
              </a:ext>
            </a:extLst>
          </p:cNvPr>
          <p:cNvPicPr>
            <a:picLocks noChangeAspect="1"/>
          </p:cNvPicPr>
          <p:nvPr/>
        </p:nvPicPr>
        <p:blipFill>
          <a:blip r:embed="rId2"/>
          <a:stretch>
            <a:fillRect/>
          </a:stretch>
        </p:blipFill>
        <p:spPr>
          <a:xfrm>
            <a:off x="480923" y="1239560"/>
            <a:ext cx="3953917" cy="3476366"/>
          </a:xfrm>
          <a:prstGeom prst="rect">
            <a:avLst/>
          </a:prstGeom>
        </p:spPr>
      </p:pic>
      <p:pic>
        <p:nvPicPr>
          <p:cNvPr id="46" name="Picture 45">
            <a:extLst>
              <a:ext uri="{FF2B5EF4-FFF2-40B4-BE49-F238E27FC236}">
                <a16:creationId xmlns:a16="http://schemas.microsoft.com/office/drawing/2014/main" id="{EF1EAC01-C70B-1862-C7D8-9AFBBF2AFAFA}"/>
              </a:ext>
            </a:extLst>
          </p:cNvPr>
          <p:cNvPicPr>
            <a:picLocks noChangeAspect="1"/>
          </p:cNvPicPr>
          <p:nvPr/>
        </p:nvPicPr>
        <p:blipFill>
          <a:blip r:embed="rId3"/>
          <a:stretch>
            <a:fillRect/>
          </a:stretch>
        </p:blipFill>
        <p:spPr>
          <a:xfrm>
            <a:off x="3677852" y="2549484"/>
            <a:ext cx="1912018" cy="2300981"/>
          </a:xfrm>
          <a:prstGeom prst="rect">
            <a:avLst/>
          </a:prstGeom>
        </p:spPr>
      </p:pic>
      <p:sp>
        <p:nvSpPr>
          <p:cNvPr id="4" name="TextBox 3">
            <a:extLst>
              <a:ext uri="{FF2B5EF4-FFF2-40B4-BE49-F238E27FC236}">
                <a16:creationId xmlns:a16="http://schemas.microsoft.com/office/drawing/2014/main" id="{09EF45BC-D2F6-8A58-D3CA-B8F3BBE61EFB}"/>
              </a:ext>
            </a:extLst>
          </p:cNvPr>
          <p:cNvSpPr txBox="1"/>
          <p:nvPr/>
        </p:nvSpPr>
        <p:spPr>
          <a:xfrm>
            <a:off x="213321" y="901006"/>
            <a:ext cx="4159658" cy="338554"/>
          </a:xfrm>
          <a:prstGeom prst="rect">
            <a:avLst/>
          </a:prstGeom>
          <a:noFill/>
        </p:spPr>
        <p:txBody>
          <a:bodyPr wrap="square" rtlCol="0">
            <a:spAutoFit/>
          </a:bodyPr>
          <a:lstStyle/>
          <a:p>
            <a:pPr lvl="0">
              <a:buSzPts val="5200"/>
            </a:pPr>
            <a:r>
              <a:rPr lang="en-US" sz="1600" b="1" dirty="0">
                <a:solidFill>
                  <a:schemeClr val="dk1"/>
                </a:solidFill>
                <a:latin typeface="Libre Caslon Text" panose="020B0604020202020204" charset="0"/>
                <a:cs typeface="Calibri"/>
                <a:sym typeface="Calibri"/>
              </a:rPr>
              <a:t>Confocal Photoluminescence/Raman</a:t>
            </a:r>
            <a:endParaRPr lang="en-US" dirty="0">
              <a:latin typeface="Libre Caslon Text" panose="020B0604020202020204" charset="0"/>
            </a:endParaRPr>
          </a:p>
        </p:txBody>
      </p:sp>
      <p:pic>
        <p:nvPicPr>
          <p:cNvPr id="5" name="图片 5">
            <a:extLst>
              <a:ext uri="{FF2B5EF4-FFF2-40B4-BE49-F238E27FC236}">
                <a16:creationId xmlns:a16="http://schemas.microsoft.com/office/drawing/2014/main" id="{446337B1-76BD-DD60-EDC5-3F955FCC313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31" t="9238" r="12500"/>
          <a:stretch/>
        </p:blipFill>
        <p:spPr>
          <a:xfrm>
            <a:off x="5380528" y="717312"/>
            <a:ext cx="3451772" cy="2727637"/>
          </a:xfrm>
          <a:prstGeom prst="rect">
            <a:avLst/>
          </a:prstGeom>
        </p:spPr>
      </p:pic>
      <p:sp>
        <p:nvSpPr>
          <p:cNvPr id="3" name="TextBox 2">
            <a:extLst>
              <a:ext uri="{FF2B5EF4-FFF2-40B4-BE49-F238E27FC236}">
                <a16:creationId xmlns:a16="http://schemas.microsoft.com/office/drawing/2014/main" id="{858D02AA-916F-3288-F0DF-B91177546B36}"/>
              </a:ext>
            </a:extLst>
          </p:cNvPr>
          <p:cNvSpPr txBox="1"/>
          <p:nvPr/>
        </p:nvSpPr>
        <p:spPr>
          <a:xfrm>
            <a:off x="6057037" y="3739828"/>
            <a:ext cx="2606040" cy="830997"/>
          </a:xfrm>
          <a:prstGeom prst="rect">
            <a:avLst/>
          </a:prstGeom>
          <a:noFill/>
          <a:ln w="25400">
            <a:solidFill>
              <a:srgbClr val="C00000"/>
            </a:solidFill>
          </a:ln>
        </p:spPr>
        <p:txBody>
          <a:bodyPr wrap="square" rtlCol="0">
            <a:spAutoFit/>
          </a:bodyPr>
          <a:lstStyle/>
          <a:p>
            <a:r>
              <a:rPr lang="en-US" sz="1600" u="sng" dirty="0">
                <a:latin typeface="+mn-lt"/>
              </a:rPr>
              <a:t>Reference</a:t>
            </a:r>
            <a:r>
              <a:rPr lang="en-US" sz="1600" dirty="0">
                <a:latin typeface="+mn-lt"/>
              </a:rPr>
              <a:t>: Zhang, </a:t>
            </a:r>
            <a:r>
              <a:rPr lang="en-US" sz="1600" i="1" dirty="0">
                <a:latin typeface="+mn-lt"/>
              </a:rPr>
              <a:t>et al.</a:t>
            </a:r>
            <a:r>
              <a:rPr lang="en-US" sz="1600" dirty="0">
                <a:latin typeface="+mn-lt"/>
              </a:rPr>
              <a:t> </a:t>
            </a:r>
            <a:r>
              <a:rPr lang="en-US" sz="1600" i="1" dirty="0">
                <a:latin typeface="+mn-lt"/>
              </a:rPr>
              <a:t>Light Sci. Appl. </a:t>
            </a:r>
            <a:r>
              <a:rPr lang="en-US" sz="1600" b="1" dirty="0">
                <a:latin typeface="+mn-lt"/>
              </a:rPr>
              <a:t>11</a:t>
            </a:r>
            <a:r>
              <a:rPr lang="en-US" sz="1600" dirty="0">
                <a:latin typeface="+mn-lt"/>
              </a:rPr>
              <a:t>, 137 (2022).</a:t>
            </a:r>
          </a:p>
        </p:txBody>
      </p:sp>
    </p:spTree>
    <p:extLst>
      <p:ext uri="{BB962C8B-B14F-4D97-AF65-F5344CB8AC3E}">
        <p14:creationId xmlns:p14="http://schemas.microsoft.com/office/powerpoint/2010/main" val="705604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CF20B-132D-FED0-B782-8569E2C541B7}"/>
              </a:ext>
            </a:extLst>
          </p:cNvPr>
          <p:cNvSpPr>
            <a:spLocks noGrp="1"/>
          </p:cNvSpPr>
          <p:nvPr>
            <p:ph type="title"/>
          </p:nvPr>
        </p:nvSpPr>
        <p:spPr/>
        <p:txBody>
          <a:bodyPr/>
          <a:lstStyle/>
          <a:p>
            <a:r>
              <a:rPr lang="en-US" u="sng" dirty="0"/>
              <a:t>Prior Work</a:t>
            </a:r>
            <a:r>
              <a:rPr lang="en-US" dirty="0"/>
              <a:t>: Steady-State Modeling</a:t>
            </a:r>
          </a:p>
        </p:txBody>
      </p:sp>
      <p:sp>
        <p:nvSpPr>
          <p:cNvPr id="5" name="TextBox 4">
            <a:extLst>
              <a:ext uri="{FF2B5EF4-FFF2-40B4-BE49-F238E27FC236}">
                <a16:creationId xmlns:a16="http://schemas.microsoft.com/office/drawing/2014/main" id="{743986CE-43E5-C058-D128-33419CB42F77}"/>
              </a:ext>
            </a:extLst>
          </p:cNvPr>
          <p:cNvSpPr txBox="1"/>
          <p:nvPr/>
        </p:nvSpPr>
        <p:spPr>
          <a:xfrm>
            <a:off x="5219620" y="1691128"/>
            <a:ext cx="2334293" cy="400110"/>
          </a:xfrm>
          <a:prstGeom prst="rect">
            <a:avLst/>
          </a:prstGeom>
          <a:noFill/>
        </p:spPr>
        <p:txBody>
          <a:bodyPr wrap="none" rtlCol="0">
            <a:spAutoFit/>
          </a:bodyPr>
          <a:lstStyle/>
          <a:p>
            <a:r>
              <a:rPr lang="en-US" sz="2000" b="1" u="sng" dirty="0">
                <a:latin typeface="Libre Caslon Text" panose="020B0604020202020204" charset="0"/>
              </a:rPr>
              <a:t>Coupling Model</a:t>
            </a:r>
          </a:p>
        </p:txBody>
      </p:sp>
      <p:cxnSp>
        <p:nvCxnSpPr>
          <p:cNvPr id="3" name="Straight Connector 17">
            <a:extLst>
              <a:ext uri="{FF2B5EF4-FFF2-40B4-BE49-F238E27FC236}">
                <a16:creationId xmlns:a16="http://schemas.microsoft.com/office/drawing/2014/main" id="{DD0F51BF-4BEE-357B-F0C1-13CDBB18A172}"/>
              </a:ext>
            </a:extLst>
          </p:cNvPr>
          <p:cNvCxnSpPr>
            <a:cxnSpLocks noChangeShapeType="1"/>
          </p:cNvCxnSpPr>
          <p:nvPr/>
        </p:nvCxnSpPr>
        <p:spPr bwMode="auto">
          <a:xfrm>
            <a:off x="507718" y="1403879"/>
            <a:ext cx="2952328" cy="0"/>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111">
            <a:extLst>
              <a:ext uri="{FF2B5EF4-FFF2-40B4-BE49-F238E27FC236}">
                <a16:creationId xmlns:a16="http://schemas.microsoft.com/office/drawing/2014/main" id="{DA4230CD-D782-F4DB-7858-F6802A659D01}"/>
              </a:ext>
            </a:extLst>
          </p:cNvPr>
          <p:cNvCxnSpPr>
            <a:cxnSpLocks noChangeShapeType="1"/>
          </p:cNvCxnSpPr>
          <p:nvPr/>
        </p:nvCxnSpPr>
        <p:spPr bwMode="auto">
          <a:xfrm flipV="1">
            <a:off x="507718" y="4107160"/>
            <a:ext cx="2880320" cy="0"/>
          </a:xfrm>
          <a:prstGeom prst="line">
            <a:avLst/>
          </a:prstGeom>
          <a:noFill/>
          <a:ln w="25400"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112">
            <a:extLst>
              <a:ext uri="{FF2B5EF4-FFF2-40B4-BE49-F238E27FC236}">
                <a16:creationId xmlns:a16="http://schemas.microsoft.com/office/drawing/2014/main" id="{CDCF9B83-FE1C-D65B-7A15-D8E1933F6AAD}"/>
              </a:ext>
            </a:extLst>
          </p:cNvPr>
          <p:cNvCxnSpPr>
            <a:cxnSpLocks noChangeShapeType="1"/>
          </p:cNvCxnSpPr>
          <p:nvPr/>
        </p:nvCxnSpPr>
        <p:spPr bwMode="auto">
          <a:xfrm>
            <a:off x="542956" y="2463371"/>
            <a:ext cx="2390744" cy="0"/>
          </a:xfrm>
          <a:prstGeom prst="line">
            <a:avLst/>
          </a:prstGeom>
          <a:noFill/>
          <a:ln w="25400" algn="ctr">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19">
            <a:extLst>
              <a:ext uri="{FF2B5EF4-FFF2-40B4-BE49-F238E27FC236}">
                <a16:creationId xmlns:a16="http://schemas.microsoft.com/office/drawing/2014/main" id="{F0D645D5-0258-2CE5-3C15-CCE9B423503D}"/>
              </a:ext>
            </a:extLst>
          </p:cNvPr>
          <p:cNvCxnSpPr>
            <a:cxnSpLocks noChangeShapeType="1"/>
          </p:cNvCxnSpPr>
          <p:nvPr/>
        </p:nvCxnSpPr>
        <p:spPr bwMode="auto">
          <a:xfrm flipV="1">
            <a:off x="1021490" y="1445489"/>
            <a:ext cx="3555" cy="2613625"/>
          </a:xfrm>
          <a:prstGeom prst="straightConnector1">
            <a:avLst/>
          </a:prstGeom>
          <a:noFill/>
          <a:ln w="50800" algn="ctr">
            <a:solidFill>
              <a:srgbClr val="00B05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18">
            <a:extLst>
              <a:ext uri="{FF2B5EF4-FFF2-40B4-BE49-F238E27FC236}">
                <a16:creationId xmlns:a16="http://schemas.microsoft.com/office/drawing/2014/main" id="{9675C9A3-CFFE-CAB5-DF8D-6FBAEBFC7861}"/>
              </a:ext>
            </a:extLst>
          </p:cNvPr>
          <p:cNvCxnSpPr>
            <a:cxnSpLocks noChangeShapeType="1"/>
          </p:cNvCxnSpPr>
          <p:nvPr/>
        </p:nvCxnSpPr>
        <p:spPr bwMode="auto">
          <a:xfrm flipV="1">
            <a:off x="1731854" y="1479793"/>
            <a:ext cx="0" cy="2579321"/>
          </a:xfrm>
          <a:prstGeom prst="straightConnector1">
            <a:avLst/>
          </a:prstGeom>
          <a:noFill/>
          <a:ln w="38100" algn="ctr">
            <a:solidFill>
              <a:srgbClr val="FF0000"/>
            </a:solidFill>
            <a:round/>
            <a:headEnd type="stealth"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19">
            <a:extLst>
              <a:ext uri="{FF2B5EF4-FFF2-40B4-BE49-F238E27FC236}">
                <a16:creationId xmlns:a16="http://schemas.microsoft.com/office/drawing/2014/main" id="{32B0413B-D993-BFFA-98C2-ECBCE23B9258}"/>
              </a:ext>
            </a:extLst>
          </p:cNvPr>
          <p:cNvCxnSpPr>
            <a:cxnSpLocks/>
          </p:cNvCxnSpPr>
          <p:nvPr/>
        </p:nvCxnSpPr>
        <p:spPr bwMode="auto">
          <a:xfrm flipV="1">
            <a:off x="2342460" y="1479793"/>
            <a:ext cx="0" cy="911687"/>
          </a:xfrm>
          <a:prstGeom prst="straightConnector1">
            <a:avLst/>
          </a:prstGeom>
          <a:noFill/>
          <a:ln w="38100" algn="ctr">
            <a:solidFill>
              <a:srgbClr val="0000FF"/>
            </a:solidFill>
            <a:prstDash val="solid"/>
            <a:round/>
            <a:headEnd type="stealth"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1">
            <a:extLst>
              <a:ext uri="{FF2B5EF4-FFF2-40B4-BE49-F238E27FC236}">
                <a16:creationId xmlns:a16="http://schemas.microsoft.com/office/drawing/2014/main" id="{D970FB89-4403-80C5-4BC5-5888EE047DF7}"/>
              </a:ext>
            </a:extLst>
          </p:cNvPr>
          <p:cNvCxnSpPr>
            <a:cxnSpLocks/>
          </p:cNvCxnSpPr>
          <p:nvPr/>
        </p:nvCxnSpPr>
        <p:spPr bwMode="auto">
          <a:xfrm flipV="1">
            <a:off x="2632424" y="2546887"/>
            <a:ext cx="0" cy="1533493"/>
          </a:xfrm>
          <a:prstGeom prst="straightConnector1">
            <a:avLst/>
          </a:prstGeom>
          <a:noFill/>
          <a:ln w="38100" algn="ctr">
            <a:solidFill>
              <a:srgbClr val="7030A0"/>
            </a:solidFill>
            <a:round/>
            <a:headEnd type="stealth"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B390732-26FD-586A-3558-F1F5319BF783}"/>
                  </a:ext>
                </a:extLst>
              </p:cNvPr>
              <p:cNvSpPr txBox="1"/>
              <p:nvPr/>
            </p:nvSpPr>
            <p:spPr>
              <a:xfrm>
                <a:off x="674228" y="1834880"/>
                <a:ext cx="421974"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a:solidFill>
                            <a:srgbClr val="00B050"/>
                          </a:solidFill>
                          <a:latin typeface="Cambria Math" panose="02040503050406030204" pitchFamily="18" charset="0"/>
                        </a:rPr>
                        <m:t>𝐺</m:t>
                      </m:r>
                    </m:oMath>
                  </m:oMathPara>
                </a14:m>
                <a:endParaRPr lang="zh-CN" altLang="en-US" sz="2000" b="1" dirty="0">
                  <a:solidFill>
                    <a:srgbClr val="00B050"/>
                  </a:solidFill>
                  <a:latin typeface="Times New Roman" pitchFamily="18" charset="0"/>
                  <a:cs typeface="Times New Roman" pitchFamily="18" charset="0"/>
                </a:endParaRPr>
              </a:p>
            </p:txBody>
          </p:sp>
        </mc:Choice>
        <mc:Fallback xmlns="">
          <p:sp>
            <p:nvSpPr>
              <p:cNvPr id="14" name="TextBox 13">
                <a:extLst>
                  <a:ext uri="{FF2B5EF4-FFF2-40B4-BE49-F238E27FC236}">
                    <a16:creationId xmlns:a16="http://schemas.microsoft.com/office/drawing/2014/main" id="{5B390732-26FD-586A-3558-F1F5319BF783}"/>
                  </a:ext>
                </a:extLst>
              </p:cNvPr>
              <p:cNvSpPr txBox="1">
                <a:spLocks noRot="1" noChangeAspect="1" noMove="1" noResize="1" noEditPoints="1" noAdjustHandles="1" noChangeArrowheads="1" noChangeShapeType="1" noTextEdit="1"/>
              </p:cNvSpPr>
              <p:nvPr/>
            </p:nvSpPr>
            <p:spPr>
              <a:xfrm>
                <a:off x="674228" y="1834880"/>
                <a:ext cx="421974" cy="40011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5893931-6040-D575-E805-7FF170DE2C78}"/>
                  </a:ext>
                </a:extLst>
              </p:cNvPr>
              <p:cNvSpPr txBox="1"/>
              <p:nvPr/>
            </p:nvSpPr>
            <p:spPr>
              <a:xfrm>
                <a:off x="1731854" y="2600285"/>
                <a:ext cx="846642"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𝑊</m:t>
                          </m:r>
                        </m:e>
                        <m:sub>
                          <m:r>
                            <a:rPr lang="en-US" sz="2000" i="1">
                              <a:solidFill>
                                <a:srgbClr val="FF0000"/>
                              </a:solidFill>
                              <a:latin typeface="Cambria Math" panose="02040503050406030204" pitchFamily="18" charset="0"/>
                            </a:rPr>
                            <m:t>𝑟</m:t>
                          </m:r>
                        </m:sub>
                      </m:sSub>
                      <m:r>
                        <a:rPr lang="en-US" sz="2000" i="1">
                          <a:solidFill>
                            <a:srgbClr val="FF0000"/>
                          </a:solidFill>
                          <a:latin typeface="Cambria Math" panose="02040503050406030204" pitchFamily="18" charset="0"/>
                        </a:rPr>
                        <m:t>𝑛𝑝</m:t>
                      </m:r>
                    </m:oMath>
                  </m:oMathPara>
                </a14:m>
                <a:endParaRPr lang="zh-CN" altLang="en-US" sz="2000" dirty="0">
                  <a:solidFill>
                    <a:srgbClr val="FF0000"/>
                  </a:solidFill>
                  <a:latin typeface="Times New Roman" pitchFamily="18" charset="0"/>
                  <a:cs typeface="Times New Roman" pitchFamily="18" charset="0"/>
                </a:endParaRPr>
              </a:p>
            </p:txBody>
          </p:sp>
        </mc:Choice>
        <mc:Fallback xmlns="">
          <p:sp>
            <p:nvSpPr>
              <p:cNvPr id="19" name="TextBox 18">
                <a:extLst>
                  <a:ext uri="{FF2B5EF4-FFF2-40B4-BE49-F238E27FC236}">
                    <a16:creationId xmlns:a16="http://schemas.microsoft.com/office/drawing/2014/main" id="{B5893931-6040-D575-E805-7FF170DE2C78}"/>
                  </a:ext>
                </a:extLst>
              </p:cNvPr>
              <p:cNvSpPr txBox="1">
                <a:spLocks noRot="1" noChangeAspect="1" noMove="1" noResize="1" noEditPoints="1" noAdjustHandles="1" noChangeArrowheads="1" noChangeShapeType="1" noTextEdit="1"/>
              </p:cNvSpPr>
              <p:nvPr/>
            </p:nvSpPr>
            <p:spPr>
              <a:xfrm>
                <a:off x="1731854" y="2600285"/>
                <a:ext cx="846642" cy="400110"/>
              </a:xfrm>
              <a:prstGeom prst="rect">
                <a:avLst/>
              </a:prstGeom>
              <a:blipFill>
                <a:blip r:embed="rId3"/>
                <a:stretch>
                  <a:fillRect b="-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E5A0EC2-025A-25EE-171B-7F859BCCD7E6}"/>
                  </a:ext>
                </a:extLst>
              </p:cNvPr>
              <p:cNvSpPr txBox="1"/>
              <p:nvPr/>
            </p:nvSpPr>
            <p:spPr>
              <a:xfrm>
                <a:off x="2342460" y="1691708"/>
                <a:ext cx="1657249" cy="3929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a:solidFill>
                            <a:srgbClr val="0000FF"/>
                          </a:solidFill>
                          <a:latin typeface="Cambria Math" panose="02040503050406030204" pitchFamily="18" charset="0"/>
                        </a:rPr>
                        <m:t>𝑛</m:t>
                      </m:r>
                      <m:sSub>
                        <m:sSubPr>
                          <m:ctrlPr>
                            <a:rPr lang="en-US" sz="2000" i="1">
                              <a:solidFill>
                                <a:srgbClr val="0000FF"/>
                              </a:solidFill>
                              <a:latin typeface="Cambria Math" panose="02040503050406030204" pitchFamily="18" charset="0"/>
                            </a:rPr>
                          </m:ctrlPr>
                        </m:sSubPr>
                        <m:e>
                          <m:r>
                            <a:rPr lang="en-US" sz="2000" i="1">
                              <a:solidFill>
                                <a:srgbClr val="0000FF"/>
                              </a:solidFill>
                              <a:latin typeface="Cambria Math" panose="02040503050406030204" pitchFamily="18" charset="0"/>
                            </a:rPr>
                            <m:t>𝑐</m:t>
                          </m:r>
                        </m:e>
                        <m:sub>
                          <m:r>
                            <a:rPr lang="en-US" sz="2000" i="1">
                              <a:solidFill>
                                <a:srgbClr val="0000FF"/>
                              </a:solidFill>
                              <a:latin typeface="Cambria Math" panose="02040503050406030204" pitchFamily="18" charset="0"/>
                            </a:rPr>
                            <m:t>𝑡</m:t>
                          </m:r>
                        </m:sub>
                      </m:sSub>
                      <m:sSub>
                        <m:sSubPr>
                          <m:ctrlPr>
                            <a:rPr lang="en-US" sz="2000" i="1">
                              <a:solidFill>
                                <a:srgbClr val="0000FF"/>
                              </a:solidFill>
                              <a:latin typeface="Cambria Math" panose="02040503050406030204" pitchFamily="18" charset="0"/>
                            </a:rPr>
                          </m:ctrlPr>
                        </m:sSubPr>
                        <m:e>
                          <m:r>
                            <a:rPr lang="en-US" sz="2000" i="1">
                              <a:solidFill>
                                <a:srgbClr val="0000FF"/>
                              </a:solidFill>
                              <a:latin typeface="Cambria Math" panose="02040503050406030204" pitchFamily="18" charset="0"/>
                            </a:rPr>
                            <m:t>𝑁</m:t>
                          </m:r>
                        </m:e>
                        <m:sub>
                          <m:r>
                            <a:rPr lang="en-US" sz="2000" i="1">
                              <a:solidFill>
                                <a:srgbClr val="0000FF"/>
                              </a:solidFill>
                              <a:latin typeface="Cambria Math" panose="02040503050406030204" pitchFamily="18" charset="0"/>
                            </a:rPr>
                            <m:t>𝑡</m:t>
                          </m:r>
                        </m:sub>
                      </m:sSub>
                      <m:d>
                        <m:dPr>
                          <m:ctrlPr>
                            <a:rPr lang="en-US" sz="2000" i="1">
                              <a:solidFill>
                                <a:srgbClr val="0000FF"/>
                              </a:solidFill>
                              <a:latin typeface="Cambria Math" panose="02040503050406030204" pitchFamily="18" charset="0"/>
                            </a:rPr>
                          </m:ctrlPr>
                        </m:dPr>
                        <m:e>
                          <m:r>
                            <a:rPr lang="en-US" sz="2000" i="1">
                              <a:solidFill>
                                <a:srgbClr val="0000FF"/>
                              </a:solidFill>
                              <a:latin typeface="Cambria Math" panose="02040503050406030204" pitchFamily="18" charset="0"/>
                            </a:rPr>
                            <m:t>1−</m:t>
                          </m:r>
                          <m:r>
                            <a:rPr lang="en-US" sz="2000" i="1">
                              <a:solidFill>
                                <a:srgbClr val="0000FF"/>
                              </a:solidFill>
                              <a:latin typeface="Cambria Math" panose="02040503050406030204" pitchFamily="18" charset="0"/>
                            </a:rPr>
                            <m:t>𝑓</m:t>
                          </m:r>
                        </m:e>
                      </m:d>
                    </m:oMath>
                  </m:oMathPara>
                </a14:m>
                <a:endParaRPr lang="en-US" altLang="zh-CN" sz="2000" baseline="-25000" dirty="0">
                  <a:solidFill>
                    <a:srgbClr val="0000FF"/>
                  </a:solidFill>
                  <a:latin typeface="Cambria Math" panose="02040503050406030204" pitchFamily="18" charset="0"/>
                  <a:ea typeface="Cambria Math" panose="02040503050406030204" pitchFamily="18" charset="0"/>
                  <a:cs typeface="Times New Roman" pitchFamily="18" charset="0"/>
                </a:endParaRPr>
              </a:p>
            </p:txBody>
          </p:sp>
        </mc:Choice>
        <mc:Fallback xmlns="">
          <p:sp>
            <p:nvSpPr>
              <p:cNvPr id="28" name="TextBox 27">
                <a:extLst>
                  <a:ext uri="{FF2B5EF4-FFF2-40B4-BE49-F238E27FC236}">
                    <a16:creationId xmlns:a16="http://schemas.microsoft.com/office/drawing/2014/main" id="{3E5A0EC2-025A-25EE-171B-7F859BCCD7E6}"/>
                  </a:ext>
                </a:extLst>
              </p:cNvPr>
              <p:cNvSpPr txBox="1">
                <a:spLocks noRot="1" noChangeAspect="1" noMove="1" noResize="1" noEditPoints="1" noAdjustHandles="1" noChangeArrowheads="1" noChangeShapeType="1" noTextEdit="1"/>
              </p:cNvSpPr>
              <p:nvPr/>
            </p:nvSpPr>
            <p:spPr>
              <a:xfrm>
                <a:off x="2342460" y="1691708"/>
                <a:ext cx="1657249" cy="392993"/>
              </a:xfrm>
              <a:prstGeom prst="rect">
                <a:avLst/>
              </a:prstGeom>
              <a:blipFill>
                <a:blip r:embed="rId4"/>
                <a:stretch>
                  <a:fillRect b="-1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79787F2-5D36-17F6-ACB3-DF1F805888AC}"/>
                  </a:ext>
                </a:extLst>
              </p:cNvPr>
              <p:cNvSpPr txBox="1"/>
              <p:nvPr/>
            </p:nvSpPr>
            <p:spPr>
              <a:xfrm>
                <a:off x="2602534" y="3182788"/>
                <a:ext cx="940770" cy="3929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a:solidFill>
                            <a:srgbClr val="7030A0"/>
                          </a:solidFill>
                          <a:latin typeface="Cambria Math" panose="02040503050406030204" pitchFamily="18" charset="0"/>
                        </a:rPr>
                        <m:t>𝑓</m:t>
                      </m:r>
                      <m:sSub>
                        <m:sSubPr>
                          <m:ctrlPr>
                            <a:rPr lang="en-US" sz="2000" i="1">
                              <a:solidFill>
                                <a:srgbClr val="7030A0"/>
                              </a:solidFill>
                              <a:latin typeface="Cambria Math" panose="02040503050406030204" pitchFamily="18" charset="0"/>
                            </a:rPr>
                          </m:ctrlPr>
                        </m:sSubPr>
                        <m:e>
                          <m:r>
                            <a:rPr lang="en-US" sz="2000" i="1">
                              <a:solidFill>
                                <a:srgbClr val="7030A0"/>
                              </a:solidFill>
                              <a:latin typeface="Cambria Math" panose="02040503050406030204" pitchFamily="18" charset="0"/>
                            </a:rPr>
                            <m:t>𝑁</m:t>
                          </m:r>
                        </m:e>
                        <m:sub>
                          <m:r>
                            <a:rPr lang="en-US" sz="2000" i="1">
                              <a:solidFill>
                                <a:srgbClr val="7030A0"/>
                              </a:solidFill>
                              <a:latin typeface="Cambria Math" panose="02040503050406030204" pitchFamily="18" charset="0"/>
                            </a:rPr>
                            <m:t>𝑡</m:t>
                          </m:r>
                        </m:sub>
                      </m:sSub>
                      <m:sSub>
                        <m:sSubPr>
                          <m:ctrlPr>
                            <a:rPr lang="en-US" sz="2000" i="1">
                              <a:solidFill>
                                <a:srgbClr val="7030A0"/>
                              </a:solidFill>
                              <a:latin typeface="Cambria Math" panose="02040503050406030204" pitchFamily="18" charset="0"/>
                            </a:rPr>
                          </m:ctrlPr>
                        </m:sSubPr>
                        <m:e>
                          <m:r>
                            <a:rPr lang="en-US" sz="2000" i="1">
                              <a:solidFill>
                                <a:srgbClr val="7030A0"/>
                              </a:solidFill>
                              <a:latin typeface="Cambria Math" panose="02040503050406030204" pitchFamily="18" charset="0"/>
                            </a:rPr>
                            <m:t>𝑊</m:t>
                          </m:r>
                        </m:e>
                        <m:sub>
                          <m:r>
                            <a:rPr lang="en-US" sz="2000" i="1">
                              <a:solidFill>
                                <a:srgbClr val="7030A0"/>
                              </a:solidFill>
                              <a:latin typeface="Cambria Math" panose="02040503050406030204" pitchFamily="18" charset="0"/>
                            </a:rPr>
                            <m:t>𝑡</m:t>
                          </m:r>
                        </m:sub>
                      </m:sSub>
                    </m:oMath>
                  </m:oMathPara>
                </a14:m>
                <a:endParaRPr lang="en-US" altLang="zh-CN" sz="2000" baseline="-25000" dirty="0">
                  <a:solidFill>
                    <a:srgbClr val="7030A0"/>
                  </a:solidFill>
                  <a:latin typeface="Cambria Math" panose="02040503050406030204" pitchFamily="18" charset="0"/>
                  <a:ea typeface="Cambria Math" panose="02040503050406030204" pitchFamily="18" charset="0"/>
                  <a:cs typeface="Times New Roman" pitchFamily="18" charset="0"/>
                </a:endParaRPr>
              </a:p>
            </p:txBody>
          </p:sp>
        </mc:Choice>
        <mc:Fallback xmlns="">
          <p:sp>
            <p:nvSpPr>
              <p:cNvPr id="29" name="TextBox 28">
                <a:extLst>
                  <a:ext uri="{FF2B5EF4-FFF2-40B4-BE49-F238E27FC236}">
                    <a16:creationId xmlns:a16="http://schemas.microsoft.com/office/drawing/2014/main" id="{379787F2-5D36-17F6-ACB3-DF1F805888AC}"/>
                  </a:ext>
                </a:extLst>
              </p:cNvPr>
              <p:cNvSpPr txBox="1">
                <a:spLocks noRot="1" noChangeAspect="1" noMove="1" noResize="1" noEditPoints="1" noAdjustHandles="1" noChangeArrowheads="1" noChangeShapeType="1" noTextEdit="1"/>
              </p:cNvSpPr>
              <p:nvPr/>
            </p:nvSpPr>
            <p:spPr>
              <a:xfrm>
                <a:off x="2602534" y="3182788"/>
                <a:ext cx="940770" cy="392993"/>
              </a:xfrm>
              <a:prstGeom prst="rect">
                <a:avLst/>
              </a:prstGeom>
              <a:blipFill>
                <a:blip r:embed="rId5"/>
                <a:stretch>
                  <a:fillRect l="-649" b="-1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2AB6491-EAEE-A50E-1F38-CF9C5E8A619C}"/>
                  </a:ext>
                </a:extLst>
              </p:cNvPr>
              <p:cNvSpPr txBox="1"/>
              <p:nvPr/>
            </p:nvSpPr>
            <p:spPr>
              <a:xfrm>
                <a:off x="4616957" y="2249809"/>
                <a:ext cx="4124527" cy="5843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𝑑𝑛</m:t>
                          </m:r>
                        </m:num>
                        <m:den>
                          <m:r>
                            <a:rPr lang="en-US" sz="2000" b="0" i="1" smtClean="0">
                              <a:latin typeface="Cambria Math" panose="02040503050406030204" pitchFamily="18" charset="0"/>
                            </a:rPr>
                            <m:t>𝑑𝑡</m:t>
                          </m:r>
                        </m:den>
                      </m:f>
                      <m:r>
                        <a:rPr lang="en-US" sz="2000" b="0" i="1" smtClean="0">
                          <a:latin typeface="Cambria Math" panose="02040503050406030204" pitchFamily="18" charset="0"/>
                        </a:rPr>
                        <m:t>=</m:t>
                      </m:r>
                      <m:r>
                        <a:rPr lang="en-US" sz="2000" b="0" i="1" smtClean="0">
                          <a:solidFill>
                            <a:srgbClr val="00B050"/>
                          </a:solidFill>
                          <a:latin typeface="Cambria Math" panose="02040503050406030204" pitchFamily="18" charset="0"/>
                        </a:rPr>
                        <m:t>𝐺</m:t>
                      </m:r>
                      <m:r>
                        <a:rPr lang="en-US" sz="2000" b="0" i="1" smtClean="0">
                          <a:latin typeface="Cambria Math" panose="02040503050406030204" pitchFamily="18" charset="0"/>
                        </a:rPr>
                        <m:t>−</m:t>
                      </m:r>
                      <m:sSub>
                        <m:sSubPr>
                          <m:ctrlPr>
                            <a:rPr lang="en-US" sz="2000" i="1" smtClean="0">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𝑊</m:t>
                          </m:r>
                        </m:e>
                        <m:sub>
                          <m:r>
                            <a:rPr lang="en-US" sz="2000" b="0" i="1" smtClean="0">
                              <a:solidFill>
                                <a:srgbClr val="FF0000"/>
                              </a:solidFill>
                              <a:latin typeface="Cambria Math" panose="02040503050406030204" pitchFamily="18" charset="0"/>
                            </a:rPr>
                            <m:t>𝑟</m:t>
                          </m:r>
                        </m:sub>
                      </m:sSub>
                      <m:r>
                        <a:rPr lang="en-US" sz="2000" b="0" i="1" smtClean="0">
                          <a:solidFill>
                            <a:srgbClr val="FF0000"/>
                          </a:solidFill>
                          <a:latin typeface="Cambria Math" panose="02040503050406030204" pitchFamily="18" charset="0"/>
                        </a:rPr>
                        <m:t>𝑛𝑝</m:t>
                      </m:r>
                      <m:r>
                        <a:rPr lang="en-US" sz="2000" b="0" i="1" smtClean="0">
                          <a:latin typeface="Cambria Math" panose="02040503050406030204" pitchFamily="18" charset="0"/>
                        </a:rPr>
                        <m:t>−</m:t>
                      </m:r>
                      <m:r>
                        <a:rPr lang="en-US" sz="2000" b="0" i="1" smtClean="0">
                          <a:solidFill>
                            <a:srgbClr val="0000FF"/>
                          </a:solidFill>
                          <a:latin typeface="Cambria Math" panose="02040503050406030204" pitchFamily="18" charset="0"/>
                        </a:rPr>
                        <m:t>𝑛</m:t>
                      </m:r>
                      <m:sSub>
                        <m:sSubPr>
                          <m:ctrlPr>
                            <a:rPr lang="en-US" sz="2000" b="0" i="1" smtClean="0">
                              <a:solidFill>
                                <a:srgbClr val="0000FF"/>
                              </a:solidFill>
                              <a:latin typeface="Cambria Math" panose="02040503050406030204" pitchFamily="18" charset="0"/>
                            </a:rPr>
                          </m:ctrlPr>
                        </m:sSubPr>
                        <m:e>
                          <m:r>
                            <a:rPr lang="en-US" sz="2000" b="0" i="1" smtClean="0">
                              <a:solidFill>
                                <a:srgbClr val="0000FF"/>
                              </a:solidFill>
                              <a:latin typeface="Cambria Math" panose="02040503050406030204" pitchFamily="18" charset="0"/>
                            </a:rPr>
                            <m:t>𝑐</m:t>
                          </m:r>
                        </m:e>
                        <m:sub>
                          <m:r>
                            <a:rPr lang="en-US" sz="2000" b="0" i="1" smtClean="0">
                              <a:solidFill>
                                <a:srgbClr val="0000FF"/>
                              </a:solidFill>
                              <a:latin typeface="Cambria Math" panose="02040503050406030204" pitchFamily="18" charset="0"/>
                            </a:rPr>
                            <m:t>𝑡</m:t>
                          </m:r>
                        </m:sub>
                      </m:sSub>
                      <m:sSub>
                        <m:sSubPr>
                          <m:ctrlPr>
                            <a:rPr lang="en-US" sz="2000" b="0" i="1" smtClean="0">
                              <a:solidFill>
                                <a:srgbClr val="0000FF"/>
                              </a:solidFill>
                              <a:latin typeface="Cambria Math" panose="02040503050406030204" pitchFamily="18" charset="0"/>
                            </a:rPr>
                          </m:ctrlPr>
                        </m:sSubPr>
                        <m:e>
                          <m:r>
                            <a:rPr lang="en-US" sz="2000" b="0" i="1" smtClean="0">
                              <a:solidFill>
                                <a:srgbClr val="0000FF"/>
                              </a:solidFill>
                              <a:latin typeface="Cambria Math" panose="02040503050406030204" pitchFamily="18" charset="0"/>
                            </a:rPr>
                            <m:t>𝑁</m:t>
                          </m:r>
                        </m:e>
                        <m:sub>
                          <m:r>
                            <a:rPr lang="en-US" sz="2000" b="0" i="1" smtClean="0">
                              <a:solidFill>
                                <a:srgbClr val="0000FF"/>
                              </a:solidFill>
                              <a:latin typeface="Cambria Math" panose="02040503050406030204" pitchFamily="18" charset="0"/>
                            </a:rPr>
                            <m:t>𝑡</m:t>
                          </m:r>
                        </m:sub>
                      </m:sSub>
                      <m:d>
                        <m:dPr>
                          <m:ctrlPr>
                            <a:rPr lang="en-US" sz="2000" b="0" i="1" smtClean="0">
                              <a:solidFill>
                                <a:srgbClr val="0000FF"/>
                              </a:solidFill>
                              <a:latin typeface="Cambria Math" panose="02040503050406030204" pitchFamily="18" charset="0"/>
                            </a:rPr>
                          </m:ctrlPr>
                        </m:dPr>
                        <m:e>
                          <m:r>
                            <a:rPr lang="en-US" sz="2000" b="0" i="1" smtClean="0">
                              <a:solidFill>
                                <a:srgbClr val="0000FF"/>
                              </a:solidFill>
                              <a:latin typeface="Cambria Math" panose="02040503050406030204" pitchFamily="18" charset="0"/>
                            </a:rPr>
                            <m:t>1−</m:t>
                          </m:r>
                          <m:r>
                            <a:rPr lang="en-US" sz="2000" b="0" i="1" smtClean="0">
                              <a:solidFill>
                                <a:srgbClr val="0000FF"/>
                              </a:solidFill>
                              <a:latin typeface="Cambria Math" panose="02040503050406030204" pitchFamily="18" charset="0"/>
                            </a:rPr>
                            <m:t>𝑓</m:t>
                          </m:r>
                        </m:e>
                      </m:d>
                      <m:r>
                        <a:rPr lang="en-US" sz="2000" b="0" i="1" smtClean="0">
                          <a:latin typeface="Cambria Math" panose="02040503050406030204" pitchFamily="18" charset="0"/>
                        </a:rPr>
                        <m:t>=0</m:t>
                      </m:r>
                    </m:oMath>
                  </m:oMathPara>
                </a14:m>
                <a:endParaRPr lang="en-US" sz="2000" dirty="0"/>
              </a:p>
            </p:txBody>
          </p:sp>
        </mc:Choice>
        <mc:Fallback xmlns="">
          <p:sp>
            <p:nvSpPr>
              <p:cNvPr id="31" name="TextBox 30">
                <a:extLst>
                  <a:ext uri="{FF2B5EF4-FFF2-40B4-BE49-F238E27FC236}">
                    <a16:creationId xmlns:a16="http://schemas.microsoft.com/office/drawing/2014/main" id="{92AB6491-EAEE-A50E-1F38-CF9C5E8A619C}"/>
                  </a:ext>
                </a:extLst>
              </p:cNvPr>
              <p:cNvSpPr txBox="1">
                <a:spLocks noRot="1" noChangeAspect="1" noMove="1" noResize="1" noEditPoints="1" noAdjustHandles="1" noChangeArrowheads="1" noChangeShapeType="1" noTextEdit="1"/>
              </p:cNvSpPr>
              <p:nvPr/>
            </p:nvSpPr>
            <p:spPr>
              <a:xfrm>
                <a:off x="4616957" y="2249809"/>
                <a:ext cx="4124527" cy="58432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1C437BC-CE1D-8911-B049-5CEECD40D669}"/>
                  </a:ext>
                </a:extLst>
              </p:cNvPr>
              <p:cNvSpPr txBox="1"/>
              <p:nvPr/>
            </p:nvSpPr>
            <p:spPr>
              <a:xfrm>
                <a:off x="4700215" y="3034191"/>
                <a:ext cx="3687100" cy="5843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panose="02040503050406030204" pitchFamily="18" charset="0"/>
                            </a:rPr>
                            <m:t>𝑑𝑁</m:t>
                          </m:r>
                        </m:num>
                        <m:den>
                          <m:r>
                            <a:rPr lang="en-US" sz="2000" b="0" i="1" smtClean="0">
                              <a:latin typeface="Cambria Math" panose="02040503050406030204" pitchFamily="18" charset="0"/>
                            </a:rPr>
                            <m:t>𝑑𝑡</m:t>
                          </m:r>
                        </m:den>
                      </m:f>
                      <m:r>
                        <a:rPr lang="en-US" sz="2000" b="0" i="1" smtClean="0">
                          <a:latin typeface="Cambria Math" panose="02040503050406030204" pitchFamily="18" charset="0"/>
                        </a:rPr>
                        <m:t>=</m:t>
                      </m:r>
                      <m:r>
                        <a:rPr lang="en-US" sz="2000" b="0" i="1" smtClean="0">
                          <a:solidFill>
                            <a:srgbClr val="0000FF"/>
                          </a:solidFill>
                          <a:latin typeface="Cambria Math" panose="02040503050406030204" pitchFamily="18" charset="0"/>
                        </a:rPr>
                        <m:t>𝑛</m:t>
                      </m:r>
                      <m:sSub>
                        <m:sSubPr>
                          <m:ctrlPr>
                            <a:rPr lang="en-US" sz="2000" b="0" i="1" smtClean="0">
                              <a:solidFill>
                                <a:srgbClr val="0000FF"/>
                              </a:solidFill>
                              <a:latin typeface="Cambria Math" panose="02040503050406030204" pitchFamily="18" charset="0"/>
                            </a:rPr>
                          </m:ctrlPr>
                        </m:sSubPr>
                        <m:e>
                          <m:r>
                            <a:rPr lang="en-US" sz="2000" b="0" i="1" smtClean="0">
                              <a:solidFill>
                                <a:srgbClr val="0000FF"/>
                              </a:solidFill>
                              <a:latin typeface="Cambria Math" panose="02040503050406030204" pitchFamily="18" charset="0"/>
                            </a:rPr>
                            <m:t>𝑐</m:t>
                          </m:r>
                        </m:e>
                        <m:sub>
                          <m:r>
                            <a:rPr lang="en-US" sz="2000" b="0" i="1" smtClean="0">
                              <a:solidFill>
                                <a:srgbClr val="0000FF"/>
                              </a:solidFill>
                              <a:latin typeface="Cambria Math" panose="02040503050406030204" pitchFamily="18" charset="0"/>
                            </a:rPr>
                            <m:t>𝑡</m:t>
                          </m:r>
                        </m:sub>
                      </m:sSub>
                      <m:sSub>
                        <m:sSubPr>
                          <m:ctrlPr>
                            <a:rPr lang="en-US" sz="2000" b="0" i="1" smtClean="0">
                              <a:solidFill>
                                <a:srgbClr val="0000FF"/>
                              </a:solidFill>
                              <a:latin typeface="Cambria Math" panose="02040503050406030204" pitchFamily="18" charset="0"/>
                            </a:rPr>
                          </m:ctrlPr>
                        </m:sSubPr>
                        <m:e>
                          <m:r>
                            <a:rPr lang="en-US" sz="2000" b="0" i="1" smtClean="0">
                              <a:solidFill>
                                <a:srgbClr val="0000FF"/>
                              </a:solidFill>
                              <a:latin typeface="Cambria Math" panose="02040503050406030204" pitchFamily="18" charset="0"/>
                            </a:rPr>
                            <m:t>𝑁</m:t>
                          </m:r>
                        </m:e>
                        <m:sub>
                          <m:r>
                            <a:rPr lang="en-US" sz="2000" b="0" i="1" smtClean="0">
                              <a:solidFill>
                                <a:srgbClr val="0000FF"/>
                              </a:solidFill>
                              <a:latin typeface="Cambria Math" panose="02040503050406030204" pitchFamily="18" charset="0"/>
                            </a:rPr>
                            <m:t>𝑡</m:t>
                          </m:r>
                        </m:sub>
                      </m:sSub>
                      <m:d>
                        <m:dPr>
                          <m:ctrlPr>
                            <a:rPr lang="en-US" sz="2000" b="0" i="1" smtClean="0">
                              <a:solidFill>
                                <a:srgbClr val="0000FF"/>
                              </a:solidFill>
                              <a:latin typeface="Cambria Math" panose="02040503050406030204" pitchFamily="18" charset="0"/>
                            </a:rPr>
                          </m:ctrlPr>
                        </m:dPr>
                        <m:e>
                          <m:r>
                            <a:rPr lang="en-US" sz="2000" b="0" i="1" smtClean="0">
                              <a:solidFill>
                                <a:srgbClr val="0000FF"/>
                              </a:solidFill>
                              <a:latin typeface="Cambria Math" panose="02040503050406030204" pitchFamily="18" charset="0"/>
                            </a:rPr>
                            <m:t>1−</m:t>
                          </m:r>
                          <m:r>
                            <a:rPr lang="en-US" sz="2000" b="0" i="1" smtClean="0">
                              <a:solidFill>
                                <a:srgbClr val="0000FF"/>
                              </a:solidFill>
                              <a:latin typeface="Cambria Math" panose="02040503050406030204" pitchFamily="18" charset="0"/>
                            </a:rPr>
                            <m:t>𝑓</m:t>
                          </m:r>
                        </m:e>
                      </m:d>
                      <m:r>
                        <a:rPr lang="en-US" sz="2000" b="0" i="1" smtClean="0">
                          <a:solidFill>
                            <a:srgbClr val="0000FF"/>
                          </a:solidFill>
                          <a:latin typeface="Cambria Math" panose="02040503050406030204" pitchFamily="18" charset="0"/>
                        </a:rPr>
                        <m:t>−</m:t>
                      </m:r>
                      <m:r>
                        <a:rPr lang="en-US" sz="2000" b="0" i="1" smtClean="0">
                          <a:solidFill>
                            <a:srgbClr val="7030A0"/>
                          </a:solidFill>
                          <a:latin typeface="Cambria Math" panose="02040503050406030204" pitchFamily="18" charset="0"/>
                        </a:rPr>
                        <m:t>𝑓</m:t>
                      </m:r>
                      <m:sSub>
                        <m:sSubPr>
                          <m:ctrlPr>
                            <a:rPr lang="en-US" sz="2000" i="1">
                              <a:solidFill>
                                <a:srgbClr val="7030A0"/>
                              </a:solidFill>
                              <a:latin typeface="Cambria Math" panose="02040503050406030204" pitchFamily="18" charset="0"/>
                            </a:rPr>
                          </m:ctrlPr>
                        </m:sSubPr>
                        <m:e>
                          <m:r>
                            <a:rPr lang="en-US" sz="2000" i="1">
                              <a:solidFill>
                                <a:srgbClr val="7030A0"/>
                              </a:solidFill>
                              <a:latin typeface="Cambria Math" panose="02040503050406030204" pitchFamily="18" charset="0"/>
                            </a:rPr>
                            <m:t>𝑁</m:t>
                          </m:r>
                        </m:e>
                        <m:sub>
                          <m:r>
                            <a:rPr lang="en-US" sz="2000" i="1">
                              <a:solidFill>
                                <a:srgbClr val="7030A0"/>
                              </a:solidFill>
                              <a:latin typeface="Cambria Math" panose="02040503050406030204" pitchFamily="18" charset="0"/>
                            </a:rPr>
                            <m:t>𝑡</m:t>
                          </m:r>
                        </m:sub>
                      </m:sSub>
                      <m:sSub>
                        <m:sSubPr>
                          <m:ctrlPr>
                            <a:rPr lang="en-US" sz="2000" i="1" smtClean="0">
                              <a:solidFill>
                                <a:srgbClr val="7030A0"/>
                              </a:solidFill>
                              <a:latin typeface="Cambria Math" panose="02040503050406030204" pitchFamily="18" charset="0"/>
                            </a:rPr>
                          </m:ctrlPr>
                        </m:sSubPr>
                        <m:e>
                          <m:r>
                            <a:rPr lang="en-US" sz="2000" b="0" i="1" smtClean="0">
                              <a:solidFill>
                                <a:srgbClr val="7030A0"/>
                              </a:solidFill>
                              <a:latin typeface="Cambria Math" panose="02040503050406030204" pitchFamily="18" charset="0"/>
                            </a:rPr>
                            <m:t>𝑊</m:t>
                          </m:r>
                        </m:e>
                        <m:sub>
                          <m:r>
                            <a:rPr lang="en-US" sz="2000" i="1">
                              <a:solidFill>
                                <a:srgbClr val="7030A0"/>
                              </a:solidFill>
                              <a:latin typeface="Cambria Math" panose="02040503050406030204" pitchFamily="18" charset="0"/>
                            </a:rPr>
                            <m:t>𝑡</m:t>
                          </m:r>
                        </m:sub>
                      </m:sSub>
                      <m:r>
                        <a:rPr lang="en-US" sz="2000" b="0" i="1" smtClean="0">
                          <a:latin typeface="Cambria Math" panose="02040503050406030204" pitchFamily="18" charset="0"/>
                        </a:rPr>
                        <m:t>=0</m:t>
                      </m:r>
                    </m:oMath>
                  </m:oMathPara>
                </a14:m>
                <a:endParaRPr lang="en-US" sz="2000" dirty="0"/>
              </a:p>
            </p:txBody>
          </p:sp>
        </mc:Choice>
        <mc:Fallback xmlns="">
          <p:sp>
            <p:nvSpPr>
              <p:cNvPr id="32" name="TextBox 31">
                <a:extLst>
                  <a:ext uri="{FF2B5EF4-FFF2-40B4-BE49-F238E27FC236}">
                    <a16:creationId xmlns:a16="http://schemas.microsoft.com/office/drawing/2014/main" id="{41C437BC-CE1D-8911-B049-5CEECD40D669}"/>
                  </a:ext>
                </a:extLst>
              </p:cNvPr>
              <p:cNvSpPr txBox="1">
                <a:spLocks noRot="1" noChangeAspect="1" noMove="1" noResize="1" noEditPoints="1" noAdjustHandles="1" noChangeArrowheads="1" noChangeShapeType="1" noTextEdit="1"/>
              </p:cNvSpPr>
              <p:nvPr/>
            </p:nvSpPr>
            <p:spPr>
              <a:xfrm>
                <a:off x="4700215" y="3034191"/>
                <a:ext cx="3687100" cy="584327"/>
              </a:xfrm>
              <a:prstGeom prst="rect">
                <a:avLst/>
              </a:prstGeom>
              <a:blipFill>
                <a:blip r:embed="rId7"/>
                <a:stretch>
                  <a:fillRect/>
                </a:stretch>
              </a:blipFill>
            </p:spPr>
            <p:txBody>
              <a:bodyPr/>
              <a:lstStyle/>
              <a:p>
                <a:r>
                  <a:rPr lang="en-US">
                    <a:noFill/>
                  </a:rPr>
                  <a:t> </a:t>
                </a:r>
              </a:p>
            </p:txBody>
          </p:sp>
        </mc:Fallback>
      </mc:AlternateContent>
      <p:sp>
        <p:nvSpPr>
          <p:cNvPr id="35" name="TextBox 34">
            <a:extLst>
              <a:ext uri="{FF2B5EF4-FFF2-40B4-BE49-F238E27FC236}">
                <a16:creationId xmlns:a16="http://schemas.microsoft.com/office/drawing/2014/main" id="{24968D7D-04E0-3F1F-7552-F5FB605A58F2}"/>
              </a:ext>
            </a:extLst>
          </p:cNvPr>
          <p:cNvSpPr txBox="1"/>
          <p:nvPr/>
        </p:nvSpPr>
        <p:spPr>
          <a:xfrm>
            <a:off x="862264" y="1014049"/>
            <a:ext cx="2247731" cy="369332"/>
          </a:xfrm>
          <a:prstGeom prst="rect">
            <a:avLst/>
          </a:prstGeom>
          <a:noFill/>
        </p:spPr>
        <p:txBody>
          <a:bodyPr wrap="none" rtlCol="0">
            <a:spAutoFit/>
          </a:bodyPr>
          <a:lstStyle/>
          <a:p>
            <a:r>
              <a:rPr lang="en-US" sz="1800" dirty="0">
                <a:latin typeface="Cambria Math" panose="02040503050406030204" pitchFamily="18" charset="0"/>
                <a:ea typeface="Cambria Math" panose="02040503050406030204" pitchFamily="18" charset="0"/>
              </a:rPr>
              <a:t>Conduction Band (</a:t>
            </a:r>
            <a:r>
              <a:rPr lang="en-US" sz="1800" i="1" dirty="0">
                <a:latin typeface="Cambria Math" panose="02040503050406030204" pitchFamily="18" charset="0"/>
                <a:ea typeface="Cambria Math" panose="02040503050406030204" pitchFamily="18" charset="0"/>
              </a:rPr>
              <a:t>n</a:t>
            </a:r>
            <a:r>
              <a:rPr lang="en-US" sz="1800" dirty="0">
                <a:latin typeface="Cambria Math" panose="02040503050406030204" pitchFamily="18" charset="0"/>
                <a:ea typeface="Cambria Math" panose="02040503050406030204" pitchFamily="18" charset="0"/>
              </a:rPr>
              <a:t>)</a:t>
            </a:r>
          </a:p>
        </p:txBody>
      </p:sp>
      <p:sp>
        <p:nvSpPr>
          <p:cNvPr id="36" name="TextBox 35">
            <a:extLst>
              <a:ext uri="{FF2B5EF4-FFF2-40B4-BE49-F238E27FC236}">
                <a16:creationId xmlns:a16="http://schemas.microsoft.com/office/drawing/2014/main" id="{3FD7EC00-1D4D-1DCC-2002-EC2DCB271BBB}"/>
              </a:ext>
            </a:extLst>
          </p:cNvPr>
          <p:cNvSpPr txBox="1"/>
          <p:nvPr/>
        </p:nvSpPr>
        <p:spPr>
          <a:xfrm>
            <a:off x="719772" y="4128426"/>
            <a:ext cx="1885453" cy="369332"/>
          </a:xfrm>
          <a:prstGeom prst="rect">
            <a:avLst/>
          </a:prstGeom>
          <a:noFill/>
        </p:spPr>
        <p:txBody>
          <a:bodyPr wrap="none" rtlCol="0">
            <a:spAutoFit/>
          </a:bodyPr>
          <a:lstStyle/>
          <a:p>
            <a:r>
              <a:rPr lang="en-US" sz="1800" dirty="0">
                <a:latin typeface="Cambria Math" panose="02040503050406030204" pitchFamily="18" charset="0"/>
                <a:ea typeface="Cambria Math" panose="02040503050406030204" pitchFamily="18" charset="0"/>
              </a:rPr>
              <a:t>Valence Band (</a:t>
            </a:r>
            <a:r>
              <a:rPr lang="en-US" sz="1800" i="1" dirty="0">
                <a:latin typeface="Cambria Math" panose="02040503050406030204" pitchFamily="18" charset="0"/>
                <a:ea typeface="Cambria Math" panose="02040503050406030204" pitchFamily="18" charset="0"/>
              </a:rPr>
              <a:t>p</a:t>
            </a:r>
            <a:r>
              <a:rPr lang="en-US" sz="1800" dirty="0">
                <a:latin typeface="Cambria Math" panose="02040503050406030204" pitchFamily="18" charset="0"/>
                <a:ea typeface="Cambria Math" panose="02040503050406030204" pitchFamily="18" charset="0"/>
              </a:rPr>
              <a:t>)</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FA603D5-F351-9A03-CBCE-DAA63E084330}"/>
                  </a:ext>
                </a:extLst>
              </p:cNvPr>
              <p:cNvSpPr txBox="1"/>
              <p:nvPr/>
            </p:nvSpPr>
            <p:spPr>
              <a:xfrm>
                <a:off x="3032948" y="2268751"/>
                <a:ext cx="1157689" cy="646331"/>
              </a:xfrm>
              <a:prstGeom prst="rect">
                <a:avLst/>
              </a:prstGeom>
              <a:noFill/>
            </p:spPr>
            <p:txBody>
              <a:bodyPr wrap="none" rtlCol="0">
                <a:spAutoFit/>
              </a:bodyPr>
              <a:lstStyle/>
              <a:p>
                <a:r>
                  <a:rPr lang="en-US" sz="1800" dirty="0">
                    <a:latin typeface="Cambria Math" panose="02040503050406030204" pitchFamily="18" charset="0"/>
                    <a:ea typeface="Cambria Math" panose="02040503050406030204" pitchFamily="18" charset="0"/>
                  </a:rPr>
                  <a:t>Traps (</a:t>
                </a:r>
                <a:r>
                  <a:rPr lang="en-US" sz="1800" i="1" dirty="0">
                    <a:latin typeface="Cambria Math" panose="02040503050406030204" pitchFamily="18" charset="0"/>
                    <a:ea typeface="Cambria Math" panose="02040503050406030204" pitchFamily="18" charset="0"/>
                  </a:rPr>
                  <a:t>N</a:t>
                </a:r>
                <a:r>
                  <a:rPr lang="en-US" sz="1800" dirty="0">
                    <a:latin typeface="Cambria Math" panose="02040503050406030204" pitchFamily="18" charset="0"/>
                    <a:ea typeface="Cambria Math" panose="02040503050406030204" pitchFamily="18" charset="0"/>
                  </a:rPr>
                  <a:t>)</a:t>
                </a:r>
              </a:p>
              <a:p>
                <a14:m>
                  <m:oMath xmlns:m="http://schemas.openxmlformats.org/officeDocument/2006/math">
                    <m:r>
                      <a:rPr lang="en-US" sz="1800" i="1" smtClean="0">
                        <a:solidFill>
                          <a:schemeClr val="tx1"/>
                        </a:solidFill>
                        <a:latin typeface="Cambria Math" panose="02040503050406030204" pitchFamily="18" charset="0"/>
                      </a:rPr>
                      <m:t>𝑓</m:t>
                    </m:r>
                    <m:r>
                      <a:rPr lang="en-US" sz="1800" i="1">
                        <a:solidFill>
                          <a:srgbClr val="0000FF"/>
                        </a:solidFill>
                        <a:latin typeface="Cambria Math" panose="02040503050406030204" pitchFamily="18" charset="0"/>
                      </a:rPr>
                      <m:t> </m:t>
                    </m:r>
                  </m:oMath>
                </a14:m>
                <a:r>
                  <a:rPr lang="en-US" sz="1800" i="1" dirty="0">
                    <a:latin typeface="Cambria Math" panose="02040503050406030204" pitchFamily="18" charset="0"/>
                    <a:ea typeface="Cambria Math" panose="02040503050406030204" pitchFamily="18" charset="0"/>
                  </a:rPr>
                  <a:t>= N/</a:t>
                </a:r>
                <a:r>
                  <a:rPr lang="en-US" sz="1800" i="1" dirty="0" err="1">
                    <a:latin typeface="Cambria Math" panose="02040503050406030204" pitchFamily="18" charset="0"/>
                    <a:ea typeface="Cambria Math" panose="02040503050406030204" pitchFamily="18" charset="0"/>
                  </a:rPr>
                  <a:t>N</a:t>
                </a:r>
                <a:r>
                  <a:rPr lang="en-US" sz="1800" i="1" baseline="-25000" dirty="0" err="1">
                    <a:latin typeface="Cambria Math" panose="02040503050406030204" pitchFamily="18" charset="0"/>
                    <a:ea typeface="Cambria Math" panose="02040503050406030204" pitchFamily="18" charset="0"/>
                  </a:rPr>
                  <a:t>t</a:t>
                </a:r>
                <a:endParaRPr lang="en-US" sz="1800" i="1" baseline="-25000" dirty="0">
                  <a:latin typeface="Cambria Math" panose="02040503050406030204" pitchFamily="18" charset="0"/>
                  <a:ea typeface="Cambria Math" panose="02040503050406030204" pitchFamily="18" charset="0"/>
                </a:endParaRPr>
              </a:p>
            </p:txBody>
          </p:sp>
        </mc:Choice>
        <mc:Fallback xmlns="">
          <p:sp>
            <p:nvSpPr>
              <p:cNvPr id="37" name="TextBox 36">
                <a:extLst>
                  <a:ext uri="{FF2B5EF4-FFF2-40B4-BE49-F238E27FC236}">
                    <a16:creationId xmlns:a16="http://schemas.microsoft.com/office/drawing/2014/main" id="{7FA603D5-F351-9A03-CBCE-DAA63E084330}"/>
                  </a:ext>
                </a:extLst>
              </p:cNvPr>
              <p:cNvSpPr txBox="1">
                <a:spLocks noRot="1" noChangeAspect="1" noMove="1" noResize="1" noEditPoints="1" noAdjustHandles="1" noChangeArrowheads="1" noChangeShapeType="1" noTextEdit="1"/>
              </p:cNvSpPr>
              <p:nvPr/>
            </p:nvSpPr>
            <p:spPr>
              <a:xfrm>
                <a:off x="3032948" y="2268751"/>
                <a:ext cx="1157689" cy="646331"/>
              </a:xfrm>
              <a:prstGeom prst="rect">
                <a:avLst/>
              </a:prstGeom>
              <a:blipFill>
                <a:blip r:embed="rId8"/>
                <a:stretch>
                  <a:fillRect l="-4762" t="-5660" r="-4233" b="-13208"/>
                </a:stretch>
              </a:blipFill>
            </p:spPr>
            <p:txBody>
              <a:bodyPr/>
              <a:lstStyle/>
              <a:p>
                <a:r>
                  <a:rPr lang="en-US">
                    <a:noFill/>
                  </a:rPr>
                  <a:t> </a:t>
                </a:r>
              </a:p>
            </p:txBody>
          </p:sp>
        </mc:Fallback>
      </mc:AlternateContent>
    </p:spTree>
    <p:extLst>
      <p:ext uri="{BB962C8B-B14F-4D97-AF65-F5344CB8AC3E}">
        <p14:creationId xmlns:p14="http://schemas.microsoft.com/office/powerpoint/2010/main" val="3298161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2A2F8-CF40-7FF3-2831-C26E5130C8F1}"/>
              </a:ext>
            </a:extLst>
          </p:cNvPr>
          <p:cNvSpPr>
            <a:spLocks noGrp="1"/>
          </p:cNvSpPr>
          <p:nvPr>
            <p:ph type="title"/>
          </p:nvPr>
        </p:nvSpPr>
        <p:spPr/>
        <p:txBody>
          <a:bodyPr/>
          <a:lstStyle/>
          <a:p>
            <a:r>
              <a:rPr lang="en-US" u="sng" dirty="0"/>
              <a:t>Prior Work</a:t>
            </a:r>
            <a:r>
              <a:rPr lang="en-US" dirty="0"/>
              <a:t>: Steady-State Results</a:t>
            </a:r>
          </a:p>
        </p:txBody>
      </p:sp>
      <p:pic>
        <p:nvPicPr>
          <p:cNvPr id="4" name="Picture 3">
            <a:extLst>
              <a:ext uri="{FF2B5EF4-FFF2-40B4-BE49-F238E27FC236}">
                <a16:creationId xmlns:a16="http://schemas.microsoft.com/office/drawing/2014/main" id="{E168890A-3E1C-301F-912A-F381DA8CFBF5}"/>
              </a:ext>
            </a:extLst>
          </p:cNvPr>
          <p:cNvPicPr>
            <a:picLocks noChangeAspect="1"/>
          </p:cNvPicPr>
          <p:nvPr/>
        </p:nvPicPr>
        <p:blipFill>
          <a:blip r:embed="rId2"/>
          <a:stretch>
            <a:fillRect/>
          </a:stretch>
        </p:blipFill>
        <p:spPr>
          <a:xfrm>
            <a:off x="371151" y="1138203"/>
            <a:ext cx="3722987" cy="3103561"/>
          </a:xfrm>
          <a:prstGeom prst="rect">
            <a:avLst/>
          </a:prstGeom>
        </p:spPr>
      </p:pic>
      <p:pic>
        <p:nvPicPr>
          <p:cNvPr id="5" name="Picture 4">
            <a:extLst>
              <a:ext uri="{FF2B5EF4-FFF2-40B4-BE49-F238E27FC236}">
                <a16:creationId xmlns:a16="http://schemas.microsoft.com/office/drawing/2014/main" id="{CCA5E917-629A-0E44-EA6B-810E2B0C715F}"/>
              </a:ext>
            </a:extLst>
          </p:cNvPr>
          <p:cNvPicPr>
            <a:picLocks noChangeAspect="1"/>
          </p:cNvPicPr>
          <p:nvPr/>
        </p:nvPicPr>
        <p:blipFill>
          <a:blip r:embed="rId3"/>
          <a:stretch>
            <a:fillRect/>
          </a:stretch>
        </p:blipFill>
        <p:spPr>
          <a:xfrm>
            <a:off x="4217581" y="1138203"/>
            <a:ext cx="4430233" cy="3106975"/>
          </a:xfrm>
          <a:prstGeom prst="rect">
            <a:avLst/>
          </a:prstGeom>
        </p:spPr>
      </p:pic>
    </p:spTree>
    <p:extLst>
      <p:ext uri="{BB962C8B-B14F-4D97-AF65-F5344CB8AC3E}">
        <p14:creationId xmlns:p14="http://schemas.microsoft.com/office/powerpoint/2010/main" val="63445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A8DCE-ED16-6FAE-6F96-68CEA8DBF2E3}"/>
              </a:ext>
            </a:extLst>
          </p:cNvPr>
          <p:cNvSpPr>
            <a:spLocks noGrp="1"/>
          </p:cNvSpPr>
          <p:nvPr>
            <p:ph type="title"/>
          </p:nvPr>
        </p:nvSpPr>
        <p:spPr/>
        <p:txBody>
          <a:bodyPr/>
          <a:lstStyle/>
          <a:p>
            <a:r>
              <a:rPr lang="en-US" u="sng" dirty="0"/>
              <a:t>Testing</a:t>
            </a:r>
            <a:r>
              <a:rPr lang="en-US" dirty="0"/>
              <a:t>: Dynamic Lifetime Calibration Method</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A54926D5-B33C-22EF-2233-1796FBD453CB}"/>
                  </a:ext>
                </a:extLst>
              </p:cNvPr>
              <p:cNvSpPr txBox="1"/>
              <p:nvPr/>
            </p:nvSpPr>
            <p:spPr>
              <a:xfrm>
                <a:off x="862965" y="748943"/>
                <a:ext cx="7418070" cy="3645613"/>
              </a:xfrm>
              <a:prstGeom prst="rect">
                <a:avLst/>
              </a:prstGeom>
              <a:noFill/>
            </p:spPr>
            <p:txBody>
              <a:bodyPr wrap="square" rtlCol="0">
                <a:spAutoFit/>
              </a:bodyPr>
              <a:lstStyle/>
              <a:p>
                <a:r>
                  <a:rPr lang="en-US" sz="1800" dirty="0"/>
                  <a:t>Under illumination </a:t>
                </a:r>
                <a14:m>
                  <m:oMath xmlns:m="http://schemas.openxmlformats.org/officeDocument/2006/math">
                    <m:r>
                      <a:rPr lang="en-US" sz="1800" i="1">
                        <a:latin typeface="Cambria Math" panose="02040503050406030204" pitchFamily="18" charset="0"/>
                      </a:rPr>
                      <m:t>𝐺</m:t>
                    </m:r>
                    <m:d>
                      <m:dPr>
                        <m:ctrlPr>
                          <a:rPr lang="en-US" sz="1800" i="1">
                            <a:latin typeface="Cambria Math" panose="02040503050406030204" pitchFamily="18" charset="0"/>
                          </a:rPr>
                        </m:ctrlPr>
                      </m:dPr>
                      <m:e>
                        <m:r>
                          <a:rPr lang="en-US" sz="1800" i="1">
                            <a:latin typeface="Cambria Math" panose="02040503050406030204" pitchFamily="18" charset="0"/>
                          </a:rPr>
                          <m:t>𝑡</m:t>
                        </m:r>
                      </m:e>
                    </m:d>
                  </m:oMath>
                </a14:m>
                <a:r>
                  <a:rPr lang="en-US" sz="1800" dirty="0"/>
                  <a:t>, the excess carrier densities </a:t>
                </a:r>
                <a14:m>
                  <m:oMath xmlns:m="http://schemas.openxmlformats.org/officeDocument/2006/math">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𝑛</m:t>
                    </m:r>
                  </m:oMath>
                </a14:m>
                <a:r>
                  <a:rPr lang="en-US" sz="1800" dirty="0"/>
                  <a:t> and </a:t>
                </a:r>
                <a14:m>
                  <m:oMath xmlns:m="http://schemas.openxmlformats.org/officeDocument/2006/math">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𝑝</m:t>
                    </m:r>
                  </m:oMath>
                </a14:m>
                <a:r>
                  <a:rPr lang="en-US" sz="1800" dirty="0"/>
                  <a:t> are related to their </a:t>
                </a:r>
                <a:r>
                  <a:rPr lang="en-US" sz="1800" u="sng" dirty="0"/>
                  <a:t>effective lifetimes</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 </m:t>
                        </m:r>
                        <m:r>
                          <a:rPr lang="en-US" sz="1800" i="1">
                            <a:latin typeface="Cambria Math" panose="02040503050406030204" pitchFamily="18" charset="0"/>
                            <a:ea typeface="Cambria Math" panose="02040503050406030204" pitchFamily="18" charset="0"/>
                          </a:rPr>
                          <m:t>𝜏</m:t>
                        </m:r>
                      </m:e>
                      <m:sub>
                        <m:r>
                          <a:rPr lang="en-US" sz="1800" i="1">
                            <a:latin typeface="Cambria Math" panose="02040503050406030204" pitchFamily="18" charset="0"/>
                            <a:ea typeface="Cambria Math" panose="02040503050406030204" pitchFamily="18" charset="0"/>
                          </a:rPr>
                          <m:t>𝑛</m:t>
                        </m:r>
                      </m:sub>
                    </m:sSub>
                  </m:oMath>
                </a14:m>
                <a:r>
                  <a:rPr lang="en-US" sz="1800" dirty="0"/>
                  <a:t> and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𝜏</m:t>
                        </m:r>
                      </m:e>
                      <m:sub>
                        <m:r>
                          <a:rPr lang="en-US" sz="1800" i="1">
                            <a:latin typeface="Cambria Math" panose="02040503050406030204" pitchFamily="18" charset="0"/>
                            <a:ea typeface="Cambria Math" panose="02040503050406030204" pitchFamily="18" charset="0"/>
                          </a:rPr>
                          <m:t>𝑝</m:t>
                        </m:r>
                      </m:sub>
                    </m:sSub>
                    <m:r>
                      <a:rPr lang="en-US" sz="1800" i="1">
                        <a:latin typeface="Cambria Math" panose="02040503050406030204" pitchFamily="18" charset="0"/>
                        <a:ea typeface="Cambria Math" panose="02040503050406030204" pitchFamily="18" charset="0"/>
                      </a:rPr>
                      <m:t> </m:t>
                    </m:r>
                  </m:oMath>
                </a14:m>
                <a:r>
                  <a:rPr lang="en-US" sz="1800" dirty="0"/>
                  <a:t>by the continuity equation:</a:t>
                </a:r>
              </a:p>
              <a:p>
                <a:endParaRPr lang="en-US" sz="1800" dirty="0"/>
              </a:p>
              <a:p>
                <a:r>
                  <a:rPr lang="en-US" sz="1800" dirty="0"/>
                  <a:t>For example: </a:t>
                </a:r>
                <a14:m>
                  <m:oMath xmlns:m="http://schemas.openxmlformats.org/officeDocument/2006/math">
                    <m:f>
                      <m:fPr>
                        <m:ctrlPr>
                          <a:rPr lang="en-US" sz="2200" i="1">
                            <a:latin typeface="Cambria Math" panose="02040503050406030204" pitchFamily="18" charset="0"/>
                          </a:rPr>
                        </m:ctrlPr>
                      </m:fPr>
                      <m:num>
                        <m:r>
                          <a:rPr lang="en-US" sz="2200" i="1">
                            <a:latin typeface="Cambria Math" panose="02040503050406030204" pitchFamily="18" charset="0"/>
                          </a:rPr>
                          <m:t>𝑑</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𝑛</m:t>
                        </m:r>
                      </m:num>
                      <m:den>
                        <m:r>
                          <a:rPr lang="en-US" sz="2200" i="1">
                            <a:latin typeface="Cambria Math" panose="02040503050406030204" pitchFamily="18" charset="0"/>
                          </a:rPr>
                          <m:t>𝑑𝑡</m:t>
                        </m:r>
                      </m:den>
                    </m:f>
                    <m:r>
                      <a:rPr lang="en-US" sz="2200" i="1">
                        <a:latin typeface="Cambria Math" panose="02040503050406030204" pitchFamily="18" charset="0"/>
                      </a:rPr>
                      <m:t>=</m:t>
                    </m:r>
                    <m:r>
                      <a:rPr lang="en-US" sz="2200" i="1">
                        <a:latin typeface="Cambria Math" panose="02040503050406030204" pitchFamily="18" charset="0"/>
                      </a:rPr>
                      <m:t>𝐺</m:t>
                    </m:r>
                    <m:d>
                      <m:dPr>
                        <m:ctrlPr>
                          <a:rPr lang="en-US" sz="2200" i="1">
                            <a:latin typeface="Cambria Math" panose="02040503050406030204" pitchFamily="18" charset="0"/>
                          </a:rPr>
                        </m:ctrlPr>
                      </m:dPr>
                      <m:e>
                        <m:r>
                          <a:rPr lang="en-US" sz="2200" i="1">
                            <a:latin typeface="Cambria Math" panose="02040503050406030204" pitchFamily="18" charset="0"/>
                          </a:rPr>
                          <m:t>𝑡</m:t>
                        </m:r>
                      </m:e>
                    </m:d>
                    <m:r>
                      <a:rPr lang="en-US" sz="2200" i="1">
                        <a:latin typeface="Cambria Math" panose="02040503050406030204" pitchFamily="18" charset="0"/>
                      </a:rPr>
                      <m:t>−</m:t>
                    </m:r>
                    <m:f>
                      <m:fPr>
                        <m:ctrlPr>
                          <a:rPr lang="en-US" sz="2200" i="1">
                            <a:latin typeface="Cambria Math" panose="02040503050406030204" pitchFamily="18" charset="0"/>
                          </a:rPr>
                        </m:ctrlPr>
                      </m:fPr>
                      <m:num>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𝑛</m:t>
                        </m:r>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𝑡</m:t>
                            </m:r>
                          </m:e>
                        </m:d>
                      </m:num>
                      <m:den>
                        <m:sSub>
                          <m:sSubPr>
                            <m:ctrlPr>
                              <a:rPr lang="en-US"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𝜏</m:t>
                            </m:r>
                          </m:e>
                          <m:sub>
                            <m:r>
                              <a:rPr lang="en-US" sz="2200" i="1">
                                <a:latin typeface="Cambria Math" panose="02040503050406030204" pitchFamily="18" charset="0"/>
                                <a:ea typeface="Cambria Math" panose="02040503050406030204" pitchFamily="18" charset="0"/>
                              </a:rPr>
                              <m:t>𝑛</m:t>
                            </m:r>
                          </m:sub>
                        </m:sSub>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𝑛</m:t>
                            </m:r>
                          </m:e>
                        </m:d>
                      </m:den>
                    </m:f>
                    <m:r>
                      <a:rPr lang="en-US" sz="2200" i="1">
                        <a:latin typeface="Cambria Math" panose="02040503050406030204" pitchFamily="18" charset="0"/>
                      </a:rPr>
                      <m:t>    </m:t>
                    </m:r>
                    <m:r>
                      <a:rPr lang="en-US" sz="2200" i="1">
                        <a:latin typeface="Cambria Math" panose="02040503050406030204" pitchFamily="18" charset="0"/>
                        <a:ea typeface="Cambria Math" panose="02040503050406030204" pitchFamily="18" charset="0"/>
                      </a:rPr>
                      <m:t>→   </m:t>
                    </m:r>
                    <m:sSub>
                      <m:sSubPr>
                        <m:ctrlPr>
                          <a:rPr lang="en-US"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𝜏</m:t>
                        </m:r>
                      </m:e>
                      <m:sub>
                        <m:r>
                          <a:rPr lang="en-US" sz="2200" i="1">
                            <a:latin typeface="Cambria Math" panose="02040503050406030204" pitchFamily="18" charset="0"/>
                            <a:ea typeface="Cambria Math" panose="02040503050406030204" pitchFamily="18" charset="0"/>
                          </a:rPr>
                          <m:t>𝑛</m:t>
                        </m:r>
                      </m:sub>
                    </m:sSub>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𝑛</m:t>
                        </m:r>
                      </m:e>
                    </m:d>
                    <m:r>
                      <a:rPr lang="en-US" sz="2200" i="1">
                        <a:latin typeface="Cambria Math" panose="02040503050406030204" pitchFamily="18" charset="0"/>
                        <a:ea typeface="Cambria Math" panose="02040503050406030204" pitchFamily="18" charset="0"/>
                      </a:rPr>
                      <m:t>=</m:t>
                    </m:r>
                    <m:f>
                      <m:fPr>
                        <m:ctrlPr>
                          <a:rPr lang="en-US" sz="2200" i="1">
                            <a:latin typeface="Cambria Math" panose="02040503050406030204" pitchFamily="18" charset="0"/>
                            <a:ea typeface="Cambria Math" panose="02040503050406030204" pitchFamily="18" charset="0"/>
                          </a:rPr>
                        </m:ctrlPr>
                      </m:fPr>
                      <m:num>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𝑛</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𝑡</m:t>
                        </m:r>
                        <m:r>
                          <a:rPr lang="en-US" sz="2200" i="1">
                            <a:latin typeface="Cambria Math" panose="02040503050406030204" pitchFamily="18" charset="0"/>
                            <a:ea typeface="Cambria Math" panose="02040503050406030204" pitchFamily="18" charset="0"/>
                          </a:rPr>
                          <m:t>)</m:t>
                        </m:r>
                      </m:num>
                      <m:den>
                        <m:r>
                          <a:rPr lang="en-US" sz="2200" i="1" smtClean="0">
                            <a:solidFill>
                              <a:srgbClr val="00B050"/>
                            </a:solidFill>
                            <a:latin typeface="Cambria Math" panose="02040503050406030204" pitchFamily="18" charset="0"/>
                            <a:ea typeface="Cambria Math" panose="02040503050406030204" pitchFamily="18" charset="0"/>
                          </a:rPr>
                          <m:t>𝐺</m:t>
                        </m:r>
                        <m:d>
                          <m:dPr>
                            <m:ctrlPr>
                              <a:rPr lang="en-US" sz="2200" i="1">
                                <a:solidFill>
                                  <a:srgbClr val="00B050"/>
                                </a:solidFill>
                                <a:latin typeface="Cambria Math" panose="02040503050406030204" pitchFamily="18" charset="0"/>
                                <a:ea typeface="Cambria Math" panose="02040503050406030204" pitchFamily="18" charset="0"/>
                              </a:rPr>
                            </m:ctrlPr>
                          </m:dPr>
                          <m:e>
                            <m:r>
                              <a:rPr lang="en-US" sz="2200" i="1">
                                <a:solidFill>
                                  <a:srgbClr val="00B050"/>
                                </a:solidFill>
                                <a:latin typeface="Cambria Math" panose="02040503050406030204" pitchFamily="18" charset="0"/>
                                <a:ea typeface="Cambria Math" panose="02040503050406030204" pitchFamily="18" charset="0"/>
                              </a:rPr>
                              <m:t>𝑡</m:t>
                            </m:r>
                          </m:e>
                        </m:d>
                        <m:r>
                          <a:rPr lang="en-US" sz="2200" i="1">
                            <a:latin typeface="Cambria Math" panose="02040503050406030204" pitchFamily="18" charset="0"/>
                            <a:ea typeface="Cambria Math" panose="02040503050406030204" pitchFamily="18" charset="0"/>
                          </a:rPr>
                          <m:t>−</m:t>
                        </m:r>
                        <m:f>
                          <m:fPr>
                            <m:type m:val="lin"/>
                            <m:ctrlPr>
                              <a:rPr lang="en-US" sz="2200" i="1" smtClean="0">
                                <a:solidFill>
                                  <a:srgbClr val="C00000"/>
                                </a:solidFill>
                                <a:latin typeface="Cambria Math" panose="02040503050406030204" pitchFamily="18" charset="0"/>
                                <a:ea typeface="Cambria Math" panose="02040503050406030204" pitchFamily="18" charset="0"/>
                              </a:rPr>
                            </m:ctrlPr>
                          </m:fPr>
                          <m:num>
                            <m:r>
                              <a:rPr lang="en-US" sz="2200" i="1">
                                <a:solidFill>
                                  <a:srgbClr val="C00000"/>
                                </a:solidFill>
                                <a:latin typeface="Cambria Math" panose="02040503050406030204" pitchFamily="18" charset="0"/>
                                <a:ea typeface="Cambria Math" panose="02040503050406030204" pitchFamily="18" charset="0"/>
                              </a:rPr>
                              <m:t>𝑑</m:t>
                            </m:r>
                            <m:r>
                              <a:rPr lang="en-US" sz="2200" i="1">
                                <a:solidFill>
                                  <a:srgbClr val="C00000"/>
                                </a:solidFill>
                                <a:latin typeface="Cambria Math" panose="02040503050406030204" pitchFamily="18" charset="0"/>
                                <a:ea typeface="Cambria Math" panose="02040503050406030204" pitchFamily="18" charset="0"/>
                              </a:rPr>
                              <m:t>∆</m:t>
                            </m:r>
                            <m:r>
                              <a:rPr lang="en-US" sz="2200" i="1">
                                <a:solidFill>
                                  <a:srgbClr val="C00000"/>
                                </a:solidFill>
                                <a:latin typeface="Cambria Math" panose="02040503050406030204" pitchFamily="18" charset="0"/>
                                <a:ea typeface="Cambria Math" panose="02040503050406030204" pitchFamily="18" charset="0"/>
                              </a:rPr>
                              <m:t>𝑛</m:t>
                            </m:r>
                          </m:num>
                          <m:den>
                            <m:r>
                              <a:rPr lang="en-US" sz="2200" i="1">
                                <a:solidFill>
                                  <a:srgbClr val="C00000"/>
                                </a:solidFill>
                                <a:latin typeface="Cambria Math" panose="02040503050406030204" pitchFamily="18" charset="0"/>
                                <a:ea typeface="Cambria Math" panose="02040503050406030204" pitchFamily="18" charset="0"/>
                              </a:rPr>
                              <m:t>𝑑𝑡</m:t>
                            </m:r>
                          </m:den>
                        </m:f>
                      </m:den>
                    </m:f>
                  </m:oMath>
                </a14:m>
                <a:endParaRPr lang="en-US" sz="2200" dirty="0"/>
              </a:p>
              <a:p>
                <a:pPr algn="just"/>
                <a:endParaRPr lang="en-US" sz="1800" dirty="0"/>
              </a:p>
              <a:p>
                <a:pPr algn="just"/>
                <a:r>
                  <a:rPr lang="en-US" sz="1800" dirty="0"/>
                  <a:t>Dynamic calibration combines quasi-steady-state [</a:t>
                </a:r>
                <a14:m>
                  <m:oMath xmlns:m="http://schemas.openxmlformats.org/officeDocument/2006/math">
                    <m:f>
                      <m:fPr>
                        <m:type m:val="lin"/>
                        <m:ctrlPr>
                          <a:rPr lang="en-US" sz="1800" i="1" smtClean="0">
                            <a:solidFill>
                              <a:srgbClr val="D82C27"/>
                            </a:solidFill>
                            <a:latin typeface="Cambria Math" panose="02040503050406030204" pitchFamily="18" charset="0"/>
                            <a:ea typeface="Cambria Math" panose="02040503050406030204" pitchFamily="18" charset="0"/>
                          </a:rPr>
                        </m:ctrlPr>
                      </m:fPr>
                      <m:num>
                        <m:r>
                          <a:rPr lang="en-US" sz="1800" i="1">
                            <a:solidFill>
                              <a:srgbClr val="D82C27"/>
                            </a:solidFill>
                            <a:latin typeface="Cambria Math" panose="02040503050406030204" pitchFamily="18" charset="0"/>
                            <a:ea typeface="Cambria Math" panose="02040503050406030204" pitchFamily="18" charset="0"/>
                          </a:rPr>
                          <m:t>𝑑</m:t>
                        </m:r>
                        <m:r>
                          <a:rPr lang="en-US" sz="1800" i="1">
                            <a:solidFill>
                              <a:srgbClr val="D82C27"/>
                            </a:solidFill>
                            <a:latin typeface="Cambria Math" panose="02040503050406030204" pitchFamily="18" charset="0"/>
                            <a:ea typeface="Cambria Math" panose="02040503050406030204" pitchFamily="18" charset="0"/>
                          </a:rPr>
                          <m:t>∆</m:t>
                        </m:r>
                        <m:r>
                          <a:rPr lang="en-US" sz="1800" i="1">
                            <a:solidFill>
                              <a:srgbClr val="D82C27"/>
                            </a:solidFill>
                            <a:latin typeface="Cambria Math" panose="02040503050406030204" pitchFamily="18" charset="0"/>
                            <a:ea typeface="Cambria Math" panose="02040503050406030204" pitchFamily="18" charset="0"/>
                          </a:rPr>
                          <m:t>𝑛</m:t>
                        </m:r>
                      </m:num>
                      <m:den>
                        <m:r>
                          <a:rPr lang="en-US" sz="1800" i="1">
                            <a:solidFill>
                              <a:srgbClr val="D82C27"/>
                            </a:solidFill>
                            <a:latin typeface="Cambria Math" panose="02040503050406030204" pitchFamily="18" charset="0"/>
                            <a:ea typeface="Cambria Math" panose="02040503050406030204" pitchFamily="18" charset="0"/>
                          </a:rPr>
                          <m:t>𝑑𝑡</m:t>
                        </m:r>
                        <m:r>
                          <a:rPr lang="en-US" sz="1800" i="1">
                            <a:solidFill>
                              <a:srgbClr val="D82C27"/>
                            </a:solidFill>
                            <a:latin typeface="Cambria Math" panose="02040503050406030204" pitchFamily="18" charset="0"/>
                            <a:ea typeface="Cambria Math" panose="02040503050406030204" pitchFamily="18" charset="0"/>
                          </a:rPr>
                          <m:t> </m:t>
                        </m:r>
                      </m:den>
                    </m:f>
                  </m:oMath>
                </a14:m>
                <a:r>
                  <a:rPr lang="en-US" sz="1800" dirty="0">
                    <a:solidFill>
                      <a:srgbClr val="D82C27"/>
                    </a:solidFill>
                  </a:rPr>
                  <a:t>= 0</a:t>
                </a:r>
                <a:r>
                  <a:rPr lang="en-US" sz="1800" dirty="0"/>
                  <a:t>] measurements with transient [</a:t>
                </a:r>
                <a14:m>
                  <m:oMath xmlns:m="http://schemas.openxmlformats.org/officeDocument/2006/math">
                    <m:r>
                      <a:rPr lang="en-US" sz="1800" i="1" smtClean="0">
                        <a:solidFill>
                          <a:srgbClr val="00B050"/>
                        </a:solidFill>
                        <a:latin typeface="Cambria Math" panose="02040503050406030204" pitchFamily="18" charset="0"/>
                        <a:ea typeface="Cambria Math" panose="02040503050406030204" pitchFamily="18" charset="0"/>
                      </a:rPr>
                      <m:t>𝐺</m:t>
                    </m:r>
                    <m:d>
                      <m:dPr>
                        <m:ctrlPr>
                          <a:rPr lang="en-US" sz="1800" i="1">
                            <a:solidFill>
                              <a:srgbClr val="00B050"/>
                            </a:solidFill>
                            <a:latin typeface="Cambria Math" panose="02040503050406030204" pitchFamily="18" charset="0"/>
                            <a:ea typeface="Cambria Math" panose="02040503050406030204" pitchFamily="18" charset="0"/>
                          </a:rPr>
                        </m:ctrlPr>
                      </m:dPr>
                      <m:e>
                        <m:r>
                          <a:rPr lang="en-US" sz="1800" i="1">
                            <a:solidFill>
                              <a:srgbClr val="00B050"/>
                            </a:solidFill>
                            <a:latin typeface="Cambria Math" panose="02040503050406030204" pitchFamily="18" charset="0"/>
                            <a:ea typeface="Cambria Math" panose="02040503050406030204" pitchFamily="18" charset="0"/>
                          </a:rPr>
                          <m:t>𝑡</m:t>
                        </m:r>
                      </m:e>
                    </m:d>
                  </m:oMath>
                </a14:m>
                <a:r>
                  <a:rPr lang="en-US" sz="1800" dirty="0">
                    <a:solidFill>
                      <a:srgbClr val="00B050"/>
                    </a:solidFill>
                  </a:rPr>
                  <a:t>= 0</a:t>
                </a:r>
                <a:r>
                  <a:rPr lang="en-US" sz="1800" dirty="0"/>
                  <a:t>] measurements to obtain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𝜏</m:t>
                        </m:r>
                      </m:e>
                      <m:sub>
                        <m:r>
                          <a:rPr lang="en-US" sz="1800" i="1">
                            <a:latin typeface="Cambria Math" panose="02040503050406030204" pitchFamily="18" charset="0"/>
                            <a:ea typeface="Cambria Math" panose="02040503050406030204" pitchFamily="18" charset="0"/>
                          </a:rPr>
                          <m:t>𝑛</m:t>
                        </m:r>
                      </m:sub>
                    </m:sSub>
                    <m:d>
                      <m:dPr>
                        <m:ctrlPr>
                          <a:rPr lang="en-US" sz="1800" i="1">
                            <a:latin typeface="Cambria Math" panose="02040503050406030204" pitchFamily="18" charset="0"/>
                            <a:ea typeface="Cambria Math" panose="02040503050406030204" pitchFamily="18" charset="0"/>
                          </a:rPr>
                        </m:ctrlPr>
                      </m:dPr>
                      <m:e>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𝑛</m:t>
                        </m:r>
                      </m:e>
                    </m:d>
                  </m:oMath>
                </a14:m>
                <a:r>
                  <a:rPr lang="en-US" sz="1800" dirty="0"/>
                  <a:t>.</a:t>
                </a:r>
              </a:p>
              <a:p>
                <a:pPr algn="just"/>
                <a:endParaRPr lang="en-US" sz="1800" dirty="0"/>
              </a:p>
              <a:p>
                <a:pPr marL="285750" indent="-285750" algn="just">
                  <a:buFont typeface="Wingdings" panose="05000000000000000000" pitchFamily="2" charset="2"/>
                  <a:buChar char="Ø"/>
                </a:pPr>
                <a:r>
                  <a:rPr lang="en-US" sz="1800" u="sng" dirty="0"/>
                  <a:t>Key assumption</a:t>
                </a:r>
                <a:r>
                  <a:rPr lang="en-US" sz="1800" dirty="0"/>
                  <a:t>: </a:t>
                </a:r>
                <a14:m>
                  <m:oMath xmlns:m="http://schemas.openxmlformats.org/officeDocument/2006/math">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𝑛</m:t>
                    </m:r>
                  </m:oMath>
                </a14:m>
                <a:r>
                  <a:rPr lang="en-US" sz="1800" dirty="0"/>
                  <a:t> produces the same PL signal in both cases.</a:t>
                </a:r>
              </a:p>
              <a:p>
                <a:pPr algn="just"/>
                <a:endParaRPr lang="en-US" sz="1800" dirty="0"/>
              </a:p>
              <a:p>
                <a:pPr algn="just"/>
                <a:r>
                  <a:rPr lang="en-US" sz="1600" dirty="0"/>
                  <a:t>[Y. Zhu </a:t>
                </a:r>
                <a:r>
                  <a:rPr lang="en-US" sz="1600" i="1" dirty="0"/>
                  <a:t>et al.</a:t>
                </a:r>
                <a:r>
                  <a:rPr lang="en-US" sz="1600" dirty="0"/>
                  <a:t>, </a:t>
                </a:r>
                <a:r>
                  <a:rPr lang="en-US" sz="1600" i="1" dirty="0"/>
                  <a:t>“Dynamic calibration of injection dependent carrier lifetime from time-resolved PL,” </a:t>
                </a:r>
                <a:r>
                  <a:rPr lang="en-US" sz="1600" dirty="0"/>
                  <a:t>50th IEEE PVSC (2023)]</a:t>
                </a:r>
              </a:p>
            </p:txBody>
          </p:sp>
        </mc:Choice>
        <mc:Fallback>
          <p:sp>
            <p:nvSpPr>
              <p:cNvPr id="3" name="TextBox 2">
                <a:extLst>
                  <a:ext uri="{FF2B5EF4-FFF2-40B4-BE49-F238E27FC236}">
                    <a16:creationId xmlns:a16="http://schemas.microsoft.com/office/drawing/2014/main" id="{A54926D5-B33C-22EF-2233-1796FBD453CB}"/>
                  </a:ext>
                </a:extLst>
              </p:cNvPr>
              <p:cNvSpPr txBox="1">
                <a:spLocks noRot="1" noChangeAspect="1" noMove="1" noResize="1" noEditPoints="1" noAdjustHandles="1" noChangeArrowheads="1" noChangeShapeType="1" noTextEdit="1"/>
              </p:cNvSpPr>
              <p:nvPr/>
            </p:nvSpPr>
            <p:spPr>
              <a:xfrm>
                <a:off x="862965" y="748943"/>
                <a:ext cx="7418070" cy="3645613"/>
              </a:xfrm>
              <a:prstGeom prst="rect">
                <a:avLst/>
              </a:prstGeom>
              <a:blipFill>
                <a:blip r:embed="rId2"/>
                <a:stretch>
                  <a:fillRect l="-740" t="-1003" r="-740" b="-1338"/>
                </a:stretch>
              </a:blipFill>
            </p:spPr>
            <p:txBody>
              <a:bodyPr/>
              <a:lstStyle/>
              <a:p>
                <a:r>
                  <a:rPr lang="en-US">
                    <a:noFill/>
                  </a:rPr>
                  <a:t> </a:t>
                </a:r>
              </a:p>
            </p:txBody>
          </p:sp>
        </mc:Fallback>
      </mc:AlternateContent>
    </p:spTree>
    <p:extLst>
      <p:ext uri="{BB962C8B-B14F-4D97-AF65-F5344CB8AC3E}">
        <p14:creationId xmlns:p14="http://schemas.microsoft.com/office/powerpoint/2010/main" val="1995892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BEC6E-0FA6-635E-2554-C2902D2C862D}"/>
              </a:ext>
            </a:extLst>
          </p:cNvPr>
          <p:cNvSpPr>
            <a:spLocks noGrp="1"/>
          </p:cNvSpPr>
          <p:nvPr>
            <p:ph type="title"/>
          </p:nvPr>
        </p:nvSpPr>
        <p:spPr/>
        <p:txBody>
          <a:bodyPr/>
          <a:lstStyle/>
          <a:p>
            <a:r>
              <a:rPr lang="en-US" dirty="0"/>
              <a:t>Dynamic Calibration Experiment</a:t>
            </a:r>
          </a:p>
        </p:txBody>
      </p:sp>
      <p:pic>
        <p:nvPicPr>
          <p:cNvPr id="155" name="Picture 154">
            <a:extLst>
              <a:ext uri="{FF2B5EF4-FFF2-40B4-BE49-F238E27FC236}">
                <a16:creationId xmlns:a16="http://schemas.microsoft.com/office/drawing/2014/main" id="{6B369639-5B87-9346-D9DA-9B451F8AEA4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23371" y="717312"/>
            <a:ext cx="6904393" cy="3357968"/>
          </a:xfrm>
          <a:prstGeom prst="rect">
            <a:avLst/>
          </a:prstGeom>
        </p:spPr>
      </p:pic>
      <p:pic>
        <p:nvPicPr>
          <p:cNvPr id="6" name="Picture 5">
            <a:extLst>
              <a:ext uri="{FF2B5EF4-FFF2-40B4-BE49-F238E27FC236}">
                <a16:creationId xmlns:a16="http://schemas.microsoft.com/office/drawing/2014/main" id="{B2277589-7D0A-4DAC-A4F7-0D22DA6C53D2}"/>
              </a:ext>
            </a:extLst>
          </p:cNvPr>
          <p:cNvPicPr>
            <a:picLocks noChangeAspect="1"/>
          </p:cNvPicPr>
          <p:nvPr/>
        </p:nvPicPr>
        <p:blipFill>
          <a:blip r:embed="rId4"/>
          <a:stretch>
            <a:fillRect/>
          </a:stretch>
        </p:blipFill>
        <p:spPr>
          <a:xfrm>
            <a:off x="-174358" y="1780647"/>
            <a:ext cx="3987902" cy="3054809"/>
          </a:xfrm>
          <a:prstGeom prst="rect">
            <a:avLst/>
          </a:prstGeom>
        </p:spPr>
      </p:pic>
    </p:spTree>
    <p:extLst>
      <p:ext uri="{BB962C8B-B14F-4D97-AF65-F5344CB8AC3E}">
        <p14:creationId xmlns:p14="http://schemas.microsoft.com/office/powerpoint/2010/main" val="291926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64E41-725B-3205-33D8-61AFA9E04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EA204-6D01-F406-4E43-F2DBCBABD518}"/>
              </a:ext>
            </a:extLst>
          </p:cNvPr>
          <p:cNvSpPr>
            <a:spLocks noGrp="1"/>
          </p:cNvSpPr>
          <p:nvPr>
            <p:ph type="title"/>
          </p:nvPr>
        </p:nvSpPr>
        <p:spPr/>
        <p:txBody>
          <a:bodyPr/>
          <a:lstStyle/>
          <a:p>
            <a:r>
              <a:rPr lang="en-US" dirty="0"/>
              <a:t>Calibration Results: Not Consistent …</a:t>
            </a:r>
          </a:p>
        </p:txBody>
      </p:sp>
      <p:graphicFrame>
        <p:nvGraphicFramePr>
          <p:cNvPr id="4" name="Object 3">
            <a:extLst>
              <a:ext uri="{FF2B5EF4-FFF2-40B4-BE49-F238E27FC236}">
                <a16:creationId xmlns:a16="http://schemas.microsoft.com/office/drawing/2014/main" id="{D2493ADB-5223-A4D0-BB40-A0E3BB89B52E}"/>
              </a:ext>
            </a:extLst>
          </p:cNvPr>
          <p:cNvGraphicFramePr>
            <a:graphicFrameLocks noChangeAspect="1"/>
          </p:cNvGraphicFramePr>
          <p:nvPr>
            <p:extLst>
              <p:ext uri="{D42A27DB-BD31-4B8C-83A1-F6EECF244321}">
                <p14:modId xmlns:p14="http://schemas.microsoft.com/office/powerpoint/2010/main" val="2055614912"/>
              </p:ext>
            </p:extLst>
          </p:nvPr>
        </p:nvGraphicFramePr>
        <p:xfrm>
          <a:off x="1504688" y="299715"/>
          <a:ext cx="6134623" cy="4699173"/>
        </p:xfrm>
        <a:graphic>
          <a:graphicData uri="http://schemas.openxmlformats.org/presentationml/2006/ole">
            <mc:AlternateContent xmlns:mc="http://schemas.openxmlformats.org/markup-compatibility/2006">
              <mc:Choice xmlns:v="urn:schemas-microsoft-com:vml" Requires="v">
                <p:oleObj name="Graph" r:id="rId2" imgW="9802368" imgH="7502511" progId="Origin95.Graph">
                  <p:embed/>
                </p:oleObj>
              </mc:Choice>
              <mc:Fallback>
                <p:oleObj name="Graph" r:id="rId2" imgW="9802368" imgH="7502511" progId="Origin95.Graph">
                  <p:embed/>
                  <p:pic>
                    <p:nvPicPr>
                      <p:cNvPr id="0" name=""/>
                      <p:cNvPicPr/>
                      <p:nvPr/>
                    </p:nvPicPr>
                    <p:blipFill>
                      <a:blip r:embed="rId3"/>
                      <a:stretch>
                        <a:fillRect/>
                      </a:stretch>
                    </p:blipFill>
                    <p:spPr>
                      <a:xfrm>
                        <a:off x="1504688" y="299715"/>
                        <a:ext cx="6134623" cy="4699173"/>
                      </a:xfrm>
                      <a:prstGeom prst="rect">
                        <a:avLst/>
                      </a:prstGeom>
                    </p:spPr>
                  </p:pic>
                </p:oleObj>
              </mc:Fallback>
            </mc:AlternateContent>
          </a:graphicData>
        </a:graphic>
      </p:graphicFrame>
    </p:spTree>
    <p:extLst>
      <p:ext uri="{BB962C8B-B14F-4D97-AF65-F5344CB8AC3E}">
        <p14:creationId xmlns:p14="http://schemas.microsoft.com/office/powerpoint/2010/main" val="3493686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90E13-117A-C917-B4A7-C1342472303E}"/>
              </a:ext>
            </a:extLst>
          </p:cNvPr>
          <p:cNvSpPr>
            <a:spLocks noGrp="1"/>
          </p:cNvSpPr>
          <p:nvPr>
            <p:ph type="title"/>
          </p:nvPr>
        </p:nvSpPr>
        <p:spPr/>
        <p:txBody>
          <a:bodyPr/>
          <a:lstStyle/>
          <a:p>
            <a:r>
              <a:rPr lang="en-US" dirty="0"/>
              <a:t>Unexpected Discovery: Very Slow Rise Times!</a:t>
            </a:r>
          </a:p>
        </p:txBody>
      </p:sp>
      <p:pic>
        <p:nvPicPr>
          <p:cNvPr id="6" name="Picture 5">
            <a:extLst>
              <a:ext uri="{FF2B5EF4-FFF2-40B4-BE49-F238E27FC236}">
                <a16:creationId xmlns:a16="http://schemas.microsoft.com/office/drawing/2014/main" id="{5EA93A41-256C-2208-ACAD-26E0A35B2DD6}"/>
              </a:ext>
            </a:extLst>
          </p:cNvPr>
          <p:cNvPicPr>
            <a:picLocks noChangeAspect="1"/>
          </p:cNvPicPr>
          <p:nvPr/>
        </p:nvPicPr>
        <p:blipFill>
          <a:blip r:embed="rId2"/>
          <a:stretch>
            <a:fillRect/>
          </a:stretch>
        </p:blipFill>
        <p:spPr>
          <a:xfrm>
            <a:off x="1437304" y="499730"/>
            <a:ext cx="5771570" cy="4421134"/>
          </a:xfrm>
          <a:prstGeom prst="rect">
            <a:avLst/>
          </a:prstGeom>
        </p:spPr>
      </p:pic>
    </p:spTree>
    <p:extLst>
      <p:ext uri="{BB962C8B-B14F-4D97-AF65-F5344CB8AC3E}">
        <p14:creationId xmlns:p14="http://schemas.microsoft.com/office/powerpoint/2010/main" val="1291083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19E9B-07AE-7CDD-445C-04CD5B46FD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8FC6F1-453C-CA75-5CC8-29982F97438A}"/>
              </a:ext>
            </a:extLst>
          </p:cNvPr>
          <p:cNvSpPr>
            <a:spLocks noGrp="1"/>
          </p:cNvSpPr>
          <p:nvPr>
            <p:ph type="title"/>
          </p:nvPr>
        </p:nvSpPr>
        <p:spPr/>
        <p:txBody>
          <a:bodyPr/>
          <a:lstStyle/>
          <a:p>
            <a:r>
              <a:rPr lang="en-US" dirty="0"/>
              <a:t>Unexpected Discovery: Slow Rise Times!</a:t>
            </a:r>
          </a:p>
        </p:txBody>
      </p:sp>
      <p:pic>
        <p:nvPicPr>
          <p:cNvPr id="3" name="Picture 2">
            <a:extLst>
              <a:ext uri="{FF2B5EF4-FFF2-40B4-BE49-F238E27FC236}">
                <a16:creationId xmlns:a16="http://schemas.microsoft.com/office/drawing/2014/main" id="{3BCD81EC-3341-7ACD-5AAA-18F9CA39A24E}"/>
              </a:ext>
            </a:extLst>
          </p:cNvPr>
          <p:cNvPicPr>
            <a:picLocks noChangeAspect="1"/>
          </p:cNvPicPr>
          <p:nvPr/>
        </p:nvPicPr>
        <p:blipFill>
          <a:blip r:embed="rId2"/>
          <a:stretch>
            <a:fillRect/>
          </a:stretch>
        </p:blipFill>
        <p:spPr>
          <a:xfrm>
            <a:off x="1435608" y="502920"/>
            <a:ext cx="5771570" cy="4421134"/>
          </a:xfrm>
          <a:prstGeom prst="rect">
            <a:avLst/>
          </a:prstGeom>
        </p:spPr>
      </p:pic>
      <p:sp>
        <p:nvSpPr>
          <p:cNvPr id="4" name="TextBox 3">
            <a:extLst>
              <a:ext uri="{FF2B5EF4-FFF2-40B4-BE49-F238E27FC236}">
                <a16:creationId xmlns:a16="http://schemas.microsoft.com/office/drawing/2014/main" id="{3418F538-868B-18D0-3406-5B0DEDE4AE1B}"/>
              </a:ext>
            </a:extLst>
          </p:cNvPr>
          <p:cNvSpPr txBox="1"/>
          <p:nvPr/>
        </p:nvSpPr>
        <p:spPr>
          <a:xfrm>
            <a:off x="6720059" y="956930"/>
            <a:ext cx="2176130" cy="1477328"/>
          </a:xfrm>
          <a:prstGeom prst="rect">
            <a:avLst/>
          </a:prstGeom>
          <a:noFill/>
        </p:spPr>
        <p:txBody>
          <a:bodyPr wrap="square" rtlCol="0">
            <a:spAutoFit/>
          </a:bodyPr>
          <a:lstStyle/>
          <a:p>
            <a:r>
              <a:rPr lang="en-US" sz="1800" u="sng" dirty="0"/>
              <a:t>SS Parameters</a:t>
            </a:r>
            <a:r>
              <a:rPr lang="en-US" sz="1800" dirty="0"/>
              <a:t>:</a:t>
            </a:r>
          </a:p>
          <a:p>
            <a:r>
              <a:rPr lang="en-US" sz="1800" dirty="0" err="1"/>
              <a:t>W</a:t>
            </a:r>
            <a:r>
              <a:rPr lang="en-US" sz="1800" baseline="-25000" dirty="0" err="1"/>
              <a:t>r</a:t>
            </a:r>
            <a:r>
              <a:rPr lang="en-US" sz="1800" dirty="0"/>
              <a:t> = 10</a:t>
            </a:r>
            <a:r>
              <a:rPr lang="en-US" sz="1800" baseline="30000" dirty="0"/>
              <a:t>-9</a:t>
            </a:r>
            <a:r>
              <a:rPr lang="en-US" sz="1800" dirty="0"/>
              <a:t> cm</a:t>
            </a:r>
            <a:r>
              <a:rPr lang="en-US" sz="1800" baseline="30000" dirty="0"/>
              <a:t>3</a:t>
            </a:r>
            <a:r>
              <a:rPr lang="en-US" sz="1800" dirty="0"/>
              <a:t>s</a:t>
            </a:r>
            <a:r>
              <a:rPr lang="en-US" sz="1800" baseline="30000" dirty="0"/>
              <a:t>-1</a:t>
            </a:r>
          </a:p>
          <a:p>
            <a:r>
              <a:rPr lang="en-US" sz="1800" dirty="0" err="1"/>
              <a:t>c</a:t>
            </a:r>
            <a:r>
              <a:rPr lang="en-US" sz="1800" baseline="-25000" dirty="0" err="1"/>
              <a:t>t</a:t>
            </a:r>
            <a:r>
              <a:rPr lang="en-US" sz="1800" dirty="0"/>
              <a:t> = 10</a:t>
            </a:r>
            <a:r>
              <a:rPr lang="en-US" sz="1800" baseline="30000" dirty="0"/>
              <a:t>11</a:t>
            </a:r>
            <a:r>
              <a:rPr lang="en-US" sz="1800" dirty="0"/>
              <a:t> s</a:t>
            </a:r>
            <a:r>
              <a:rPr lang="en-US" sz="1800" baseline="30000" dirty="0"/>
              <a:t>-1</a:t>
            </a:r>
          </a:p>
          <a:p>
            <a:r>
              <a:rPr lang="en-US" sz="1800" dirty="0" err="1"/>
              <a:t>N</a:t>
            </a:r>
            <a:r>
              <a:rPr lang="en-US" sz="1800" baseline="-25000" dirty="0" err="1"/>
              <a:t>t</a:t>
            </a:r>
            <a:r>
              <a:rPr lang="en-US" sz="1800" dirty="0"/>
              <a:t> = 2 x 10</a:t>
            </a:r>
            <a:r>
              <a:rPr lang="en-US" sz="1800" baseline="30000" dirty="0"/>
              <a:t>17</a:t>
            </a:r>
            <a:r>
              <a:rPr lang="en-US" sz="1800" dirty="0"/>
              <a:t> cm</a:t>
            </a:r>
            <a:r>
              <a:rPr lang="en-US" sz="1800" baseline="30000" dirty="0"/>
              <a:t>-3</a:t>
            </a:r>
          </a:p>
          <a:p>
            <a:r>
              <a:rPr lang="en-US" sz="1800" dirty="0" err="1"/>
              <a:t>W</a:t>
            </a:r>
            <a:r>
              <a:rPr lang="en-US" sz="1800" baseline="-25000" dirty="0" err="1"/>
              <a:t>t</a:t>
            </a:r>
            <a:r>
              <a:rPr lang="en-US" sz="1800" dirty="0"/>
              <a:t>= 10</a:t>
            </a:r>
            <a:r>
              <a:rPr lang="en-US" sz="1800" baseline="30000" dirty="0"/>
              <a:t>-10</a:t>
            </a:r>
            <a:r>
              <a:rPr lang="en-US" sz="1800" dirty="0"/>
              <a:t> cm</a:t>
            </a:r>
            <a:r>
              <a:rPr lang="en-US" sz="1800" baseline="30000" dirty="0"/>
              <a:t>3</a:t>
            </a:r>
            <a:r>
              <a:rPr lang="en-US" sz="1800" dirty="0"/>
              <a:t>s</a:t>
            </a:r>
            <a:r>
              <a:rPr lang="en-US" sz="1800" baseline="30000" dirty="0"/>
              <a:t>-1</a:t>
            </a:r>
          </a:p>
        </p:txBody>
      </p:sp>
      <p:sp>
        <p:nvSpPr>
          <p:cNvPr id="5" name="TextBox 4">
            <a:extLst>
              <a:ext uri="{FF2B5EF4-FFF2-40B4-BE49-F238E27FC236}">
                <a16:creationId xmlns:a16="http://schemas.microsoft.com/office/drawing/2014/main" id="{7143D296-720A-5ED5-C2C3-A892B24FDE26}"/>
              </a:ext>
            </a:extLst>
          </p:cNvPr>
          <p:cNvSpPr txBox="1"/>
          <p:nvPr/>
        </p:nvSpPr>
        <p:spPr>
          <a:xfrm>
            <a:off x="6564210" y="2709242"/>
            <a:ext cx="2487829" cy="1477328"/>
          </a:xfrm>
          <a:prstGeom prst="rect">
            <a:avLst/>
          </a:prstGeom>
          <a:noFill/>
        </p:spPr>
        <p:txBody>
          <a:bodyPr wrap="square" rtlCol="0">
            <a:spAutoFit/>
          </a:bodyPr>
          <a:lstStyle/>
          <a:p>
            <a:r>
              <a:rPr lang="en-US" sz="1800" u="sng" dirty="0"/>
              <a:t>Transient Parameters</a:t>
            </a:r>
            <a:r>
              <a:rPr lang="en-US" sz="1800" dirty="0"/>
              <a:t>:</a:t>
            </a:r>
          </a:p>
          <a:p>
            <a:r>
              <a:rPr lang="en-US" sz="1800" dirty="0" err="1"/>
              <a:t>W</a:t>
            </a:r>
            <a:r>
              <a:rPr lang="en-US" sz="1800" baseline="-25000" dirty="0" err="1"/>
              <a:t>r</a:t>
            </a:r>
            <a:r>
              <a:rPr lang="en-US" sz="1800" dirty="0"/>
              <a:t> = 10</a:t>
            </a:r>
            <a:r>
              <a:rPr lang="en-US" sz="1800" baseline="30000" dirty="0"/>
              <a:t>-10</a:t>
            </a:r>
            <a:r>
              <a:rPr lang="en-US" sz="1800" dirty="0"/>
              <a:t> cm</a:t>
            </a:r>
            <a:r>
              <a:rPr lang="en-US" sz="1800" baseline="30000" dirty="0"/>
              <a:t>3</a:t>
            </a:r>
            <a:r>
              <a:rPr lang="en-US" sz="1800" dirty="0"/>
              <a:t>s</a:t>
            </a:r>
            <a:r>
              <a:rPr lang="en-US" sz="1800" baseline="30000" dirty="0"/>
              <a:t>-1</a:t>
            </a:r>
          </a:p>
          <a:p>
            <a:r>
              <a:rPr lang="en-US" sz="1800" dirty="0" err="1"/>
              <a:t>c</a:t>
            </a:r>
            <a:r>
              <a:rPr lang="en-US" sz="1800" baseline="-25000" dirty="0" err="1"/>
              <a:t>t</a:t>
            </a:r>
            <a:r>
              <a:rPr lang="en-US" sz="1800" dirty="0"/>
              <a:t> = 10</a:t>
            </a:r>
            <a:r>
              <a:rPr lang="en-US" sz="1800" baseline="30000" dirty="0"/>
              <a:t>8</a:t>
            </a:r>
            <a:r>
              <a:rPr lang="en-US" sz="1800" dirty="0"/>
              <a:t> s</a:t>
            </a:r>
            <a:r>
              <a:rPr lang="en-US" sz="1800" baseline="30000" dirty="0"/>
              <a:t>-1</a:t>
            </a:r>
          </a:p>
          <a:p>
            <a:r>
              <a:rPr lang="en-US" sz="1800" dirty="0" err="1"/>
              <a:t>N</a:t>
            </a:r>
            <a:r>
              <a:rPr lang="en-US" sz="1800" baseline="-25000" dirty="0" err="1"/>
              <a:t>t</a:t>
            </a:r>
            <a:r>
              <a:rPr lang="en-US" sz="1800" dirty="0"/>
              <a:t> = 2 x 10</a:t>
            </a:r>
            <a:r>
              <a:rPr lang="en-US" sz="1800" baseline="30000" dirty="0"/>
              <a:t>17</a:t>
            </a:r>
            <a:r>
              <a:rPr lang="en-US" sz="1800" dirty="0"/>
              <a:t> cm</a:t>
            </a:r>
            <a:r>
              <a:rPr lang="en-US" sz="1800" baseline="30000" dirty="0"/>
              <a:t>-3</a:t>
            </a:r>
          </a:p>
          <a:p>
            <a:r>
              <a:rPr lang="en-US" sz="1800" dirty="0" err="1"/>
              <a:t>W</a:t>
            </a:r>
            <a:r>
              <a:rPr lang="en-US" sz="1800" baseline="-25000" dirty="0" err="1"/>
              <a:t>t</a:t>
            </a:r>
            <a:r>
              <a:rPr lang="en-US" sz="1800" dirty="0"/>
              <a:t>= 10</a:t>
            </a:r>
            <a:r>
              <a:rPr lang="en-US" sz="1800" baseline="30000" dirty="0"/>
              <a:t>-13</a:t>
            </a:r>
            <a:r>
              <a:rPr lang="en-US" sz="1800" dirty="0"/>
              <a:t> cm</a:t>
            </a:r>
            <a:r>
              <a:rPr lang="en-US" sz="1800" baseline="30000" dirty="0"/>
              <a:t>3</a:t>
            </a:r>
            <a:r>
              <a:rPr lang="en-US" sz="1800" dirty="0"/>
              <a:t>s</a:t>
            </a:r>
            <a:r>
              <a:rPr lang="en-US" sz="1800" baseline="30000" dirty="0"/>
              <a:t>-1</a:t>
            </a:r>
          </a:p>
        </p:txBody>
      </p:sp>
    </p:spTree>
    <p:extLst>
      <p:ext uri="{BB962C8B-B14F-4D97-AF65-F5344CB8AC3E}">
        <p14:creationId xmlns:p14="http://schemas.microsoft.com/office/powerpoint/2010/main" val="1300776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E00BC-CD68-5C49-3CE0-925FF4156F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2D617-8C30-9848-7708-09E47E39FDC7}"/>
              </a:ext>
            </a:extLst>
          </p:cNvPr>
          <p:cNvSpPr>
            <a:spLocks noGrp="1"/>
          </p:cNvSpPr>
          <p:nvPr>
            <p:ph type="title"/>
          </p:nvPr>
        </p:nvSpPr>
        <p:spPr/>
        <p:txBody>
          <a:bodyPr/>
          <a:lstStyle/>
          <a:p>
            <a:r>
              <a:rPr lang="en-US" dirty="0">
                <a:solidFill>
                  <a:srgbClr val="C00000"/>
                </a:solidFill>
              </a:rPr>
              <a:t>Conclusions and Future Work</a:t>
            </a:r>
          </a:p>
        </p:txBody>
      </p:sp>
      <p:sp>
        <p:nvSpPr>
          <p:cNvPr id="3" name="Content Placeholder 2">
            <a:extLst>
              <a:ext uri="{FF2B5EF4-FFF2-40B4-BE49-F238E27FC236}">
                <a16:creationId xmlns:a16="http://schemas.microsoft.com/office/drawing/2014/main" id="{74AFE6BB-09FE-2D50-F464-DF0CBE92E92A}"/>
              </a:ext>
            </a:extLst>
          </p:cNvPr>
          <p:cNvSpPr>
            <a:spLocks noGrp="1"/>
          </p:cNvSpPr>
          <p:nvPr>
            <p:ph idx="1"/>
          </p:nvPr>
        </p:nvSpPr>
        <p:spPr>
          <a:xfrm>
            <a:off x="311700" y="962185"/>
            <a:ext cx="8389620" cy="3495516"/>
          </a:xfrm>
        </p:spPr>
        <p:txBody>
          <a:bodyPr/>
          <a:lstStyle/>
          <a:p>
            <a:pPr>
              <a:spcAft>
                <a:spcPts val="1200"/>
              </a:spcAft>
              <a:buFont typeface="Wingdings" panose="05000000000000000000" pitchFamily="2" charset="2"/>
              <a:buChar char="Ø"/>
            </a:pPr>
            <a:r>
              <a:rPr lang="en-US" sz="2000" dirty="0">
                <a:latin typeface="Libre Caslon Text" panose="020B0604020202020204" charset="0"/>
              </a:rPr>
              <a:t>Risetimes may be a better way to study trapping dynamics!</a:t>
            </a:r>
          </a:p>
          <a:p>
            <a:pPr>
              <a:spcAft>
                <a:spcPts val="1200"/>
              </a:spcAft>
              <a:buFont typeface="Wingdings" panose="05000000000000000000" pitchFamily="2" charset="2"/>
              <a:buChar char="Ø"/>
            </a:pPr>
            <a:r>
              <a:rPr lang="en-US" sz="2000" dirty="0">
                <a:latin typeface="Libre Caslon Text" panose="020B0604020202020204" charset="0"/>
              </a:rPr>
              <a:t>Fit full PL transients (rise and fall) to the Coupling Model to obtain optimal defect density, trapping, and recombination rates</a:t>
            </a:r>
          </a:p>
          <a:p>
            <a:pPr>
              <a:spcAft>
                <a:spcPts val="1200"/>
              </a:spcAft>
              <a:buFont typeface="Wingdings" panose="05000000000000000000" pitchFamily="2" charset="2"/>
              <a:buChar char="Ø"/>
            </a:pPr>
            <a:r>
              <a:rPr lang="en-US" sz="2000" dirty="0">
                <a:latin typeface="Libre Caslon Text" panose="020B0604020202020204" charset="0"/>
              </a:rPr>
              <a:t>Compare new transient parameters with prior steady-state results to identify and resolve discrepancies …</a:t>
            </a:r>
          </a:p>
          <a:p>
            <a:pPr>
              <a:spcAft>
                <a:spcPts val="1200"/>
              </a:spcAft>
              <a:buFont typeface="Wingdings" panose="05000000000000000000" pitchFamily="2" charset="2"/>
              <a:buChar char="Ø"/>
            </a:pPr>
            <a:r>
              <a:rPr lang="en-US" sz="2000" dirty="0">
                <a:latin typeface="Libre Caslon Text" panose="020B0604020202020204" charset="0"/>
              </a:rPr>
              <a:t>Thank you!</a:t>
            </a:r>
          </a:p>
        </p:txBody>
      </p:sp>
    </p:spTree>
    <p:extLst>
      <p:ext uri="{BB962C8B-B14F-4D97-AF65-F5344CB8AC3E}">
        <p14:creationId xmlns:p14="http://schemas.microsoft.com/office/powerpoint/2010/main" val="2750173511"/>
      </p:ext>
    </p:extLst>
  </p:cSld>
  <p:clrMapOvr>
    <a:masterClrMapping/>
  </p:clrMapOvr>
</p:sld>
</file>

<file path=ppt/theme/theme1.xml><?xml version="1.0" encoding="utf-8"?>
<a:theme xmlns:a="http://schemas.openxmlformats.org/drawingml/2006/main" name="Davidson College">
  <a:themeElements>
    <a:clrScheme name="Simple Light">
      <a:dk1>
        <a:srgbClr val="101210"/>
      </a:dk1>
      <a:lt1>
        <a:srgbClr val="F9F5F2"/>
      </a:lt1>
      <a:dk2>
        <a:srgbClr val="9F8977"/>
      </a:dk2>
      <a:lt2>
        <a:srgbClr val="E9DED4"/>
      </a:lt2>
      <a:accent1>
        <a:srgbClr val="D42021"/>
      </a:accent1>
      <a:accent2>
        <a:srgbClr val="294879"/>
      </a:accent2>
      <a:accent3>
        <a:srgbClr val="9F8977"/>
      </a:accent3>
      <a:accent4>
        <a:srgbClr val="6A6869"/>
      </a:accent4>
      <a:accent5>
        <a:srgbClr val="D4CFCE"/>
      </a:accent5>
      <a:accent6>
        <a:srgbClr val="B0ABAB"/>
      </a:accent6>
      <a:hlink>
        <a:srgbClr val="D4202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3427</TotalTime>
  <Words>404</Words>
  <Application>Microsoft Office PowerPoint</Application>
  <PresentationFormat>On-screen Show (16:9)</PresentationFormat>
  <Paragraphs>50</Paragraphs>
  <Slides>11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9" baseType="lpstr">
      <vt:lpstr>Libre Caslon Text</vt:lpstr>
      <vt:lpstr>Cambria Math</vt:lpstr>
      <vt:lpstr>Wingdings</vt:lpstr>
      <vt:lpstr>Times New Roman</vt:lpstr>
      <vt:lpstr>Inter</vt:lpstr>
      <vt:lpstr>Arial</vt:lpstr>
      <vt:lpstr>Davidson College</vt:lpstr>
      <vt:lpstr>Origin Project</vt:lpstr>
      <vt:lpstr>Dynamic calibration of the photoexcited lifetime in a GaAs double heterostructure  Tim Gfroerer, Olivia Guarinello, and Ben Votaw Davidson College, Davidson, NC  Daniel Friedman National Renewable Energy Laboratory, Golden, CO  Yong Zhang University of North Carolina at Charlotte, Charlotte, NC </vt:lpstr>
      <vt:lpstr>Motivation: Ultra-Efficient Single-Junction Photovoltaics</vt:lpstr>
      <vt:lpstr>Prior Work: Steady-State Experiments</vt:lpstr>
      <vt:lpstr>Prior Work: Steady-State Modeling</vt:lpstr>
      <vt:lpstr>Prior Work: Steady-State Results</vt:lpstr>
      <vt:lpstr>Testing: Dynamic Lifetime Calibration Method</vt:lpstr>
      <vt:lpstr>Dynamic Calibration Experiment</vt:lpstr>
      <vt:lpstr>Calibration Results: Not Consistent …</vt:lpstr>
      <vt:lpstr>Unexpected Discovery: Very Slow Rise Times!</vt:lpstr>
      <vt:lpstr>Unexpected Discovery: Slow Rise Times!</vt:lpstr>
      <vt:lpstr>Conclusions and Future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Gfroerer, Tim</dc:creator>
  <cp:lastModifiedBy>Gfroerer, Tim</cp:lastModifiedBy>
  <cp:revision>42</cp:revision>
  <dcterms:modified xsi:type="dcterms:W3CDTF">2025-08-05T10:38:47Z</dcterms:modified>
</cp:coreProperties>
</file>